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10" r:id="rId4"/>
    <p:sldId id="411" r:id="rId6"/>
    <p:sldId id="414" r:id="rId7"/>
    <p:sldId id="416" r:id="rId8"/>
    <p:sldId id="459" r:id="rId9"/>
    <p:sldId id="425" r:id="rId10"/>
    <p:sldId id="440" r:id="rId11"/>
    <p:sldId id="426" r:id="rId12"/>
    <p:sldId id="479" r:id="rId13"/>
    <p:sldId id="427" r:id="rId14"/>
    <p:sldId id="441" r:id="rId15"/>
    <p:sldId id="428" r:id="rId16"/>
    <p:sldId id="439" r:id="rId17"/>
    <p:sldId id="417" r:id="rId18"/>
    <p:sldId id="418" r:id="rId19"/>
    <p:sldId id="421" r:id="rId20"/>
    <p:sldId id="429" r:id="rId21"/>
    <p:sldId id="430" r:id="rId22"/>
    <p:sldId id="431" r:id="rId23"/>
    <p:sldId id="432" r:id="rId24"/>
    <p:sldId id="423" r:id="rId25"/>
    <p:sldId id="424" r:id="rId26"/>
    <p:sldId id="433" r:id="rId27"/>
    <p:sldId id="43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qxV/W0G8UaNRhVoZuIwDA==" hashData="rOzyDOi4LSe7++whNTPrVSIdJXA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416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34F56-0714-4F24-A7F1-9FE321068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920524" y="2717483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357688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r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2996088" y="43576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/>
              <a:t>编辑文本</a:t>
            </a:r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2995772" y="4129088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4"/>
            </p:custDataLst>
          </p:nvPr>
        </p:nvSpPr>
        <p:spPr>
          <a:xfrm>
            <a:off x="2920843" y="2065973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2869346" y="2452688"/>
            <a:ext cx="6453309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869346" y="4043997"/>
            <a:ext cx="6453309" cy="65198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0" name="任意多边形: 形状 1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 rot="10800000">
            <a:off x="11436841" y="106151"/>
            <a:ext cx="624118" cy="159795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24" name="组合 23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6" name="任意多边形: 形状 2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131041" y="6395118"/>
            <a:ext cx="11929918" cy="253311"/>
            <a:chOff x="131041" y="6395118"/>
            <a:chExt cx="11929918" cy="2533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6399948"/>
              <a:ext cx="986770" cy="248481"/>
              <a:chOff x="131041" y="6022293"/>
              <a:chExt cx="624118" cy="142009"/>
            </a:xfrm>
          </p:grpSpPr>
          <p:sp>
            <p:nvSpPr>
              <p:cNvPr id="27" name="任意多边形: 形状 2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5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22293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074189" y="6395118"/>
              <a:ext cx="986770" cy="248494"/>
              <a:chOff x="131041" y="6022283"/>
              <a:chExt cx="624118" cy="142016"/>
            </a:xfrm>
          </p:grpSpPr>
          <p:sp>
            <p:nvSpPr>
              <p:cNvPr id="24" name="任意多边形: 形状 2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8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22292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2752725"/>
            <a:ext cx="12191998" cy="1352551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292408" y="2750185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446078" y="3509963"/>
            <a:ext cx="4241800" cy="505143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446078" y="2750186"/>
            <a:ext cx="4241800" cy="72643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36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31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 bwMode="auto">
          <a:xfrm rot="10800000" flipV="1">
            <a:off x="9410641" y="2752726"/>
            <a:ext cx="2781357" cy="1352550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8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tags" Target="../tags/tag2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18.xml"/><Relationship Id="rId10" Type="http://schemas.openxmlformats.org/officeDocument/2006/relationships/image" Target="../media/image1.jpeg"/><Relationship Id="rId1" Type="http://schemas.openxmlformats.org/officeDocument/2006/relationships/tags" Target="../tags/tag30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29.xml"/><Relationship Id="rId11" Type="http://schemas.openxmlformats.org/officeDocument/2006/relationships/image" Target="../media/image2.jpeg"/><Relationship Id="rId10" Type="http://schemas.openxmlformats.org/officeDocument/2006/relationships/tags" Target="../tags/tag328.xml"/><Relationship Id="rId1" Type="http://schemas.openxmlformats.org/officeDocument/2006/relationships/tags" Target="../tags/tag3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39.xml"/><Relationship Id="rId10" Type="http://schemas.openxmlformats.org/officeDocument/2006/relationships/image" Target="../media/image3.jpeg"/><Relationship Id="rId1" Type="http://schemas.openxmlformats.org/officeDocument/2006/relationships/tags" Target="../tags/tag33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49.xml"/><Relationship Id="rId10" Type="http://schemas.openxmlformats.org/officeDocument/2006/relationships/image" Target="../media/image4.jpeg"/><Relationship Id="rId1" Type="http://schemas.openxmlformats.org/officeDocument/2006/relationships/tags" Target="../tags/tag34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59.xml"/><Relationship Id="rId10" Type="http://schemas.openxmlformats.org/officeDocument/2006/relationships/image" Target="../media/image5.jpeg"/><Relationship Id="rId1" Type="http://schemas.openxmlformats.org/officeDocument/2006/relationships/tags" Target="../tags/tag35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69.xml"/><Relationship Id="rId10" Type="http://schemas.openxmlformats.org/officeDocument/2006/relationships/image" Target="../media/image6.jpeg"/><Relationship Id="rId1" Type="http://schemas.openxmlformats.org/officeDocument/2006/relationships/tags" Target="../tags/tag360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8" Type="http://schemas.openxmlformats.org/officeDocument/2006/relationships/notesSlide" Target="../notesSlides/notesSlide18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412.xml"/><Relationship Id="rId45" Type="http://schemas.microsoft.com/office/2007/relationships/media" Target="../media/media6.mp3"/><Relationship Id="rId44" Type="http://schemas.openxmlformats.org/officeDocument/2006/relationships/audio" Target="../media/media6.mp3"/><Relationship Id="rId43" Type="http://schemas.microsoft.com/office/2007/relationships/media" Target="../media/media5.mp3"/><Relationship Id="rId42" Type="http://schemas.openxmlformats.org/officeDocument/2006/relationships/audio" Target="../media/media5.mp3"/><Relationship Id="rId41" Type="http://schemas.microsoft.com/office/2007/relationships/media" Target="../media/media4.mp3"/><Relationship Id="rId40" Type="http://schemas.openxmlformats.org/officeDocument/2006/relationships/audio" Target="../media/media4.mp3"/><Relationship Id="rId4" Type="http://schemas.openxmlformats.org/officeDocument/2006/relationships/tags" Target="../tags/tag383.xml"/><Relationship Id="rId39" Type="http://schemas.microsoft.com/office/2007/relationships/media" Target="../media/media3.mp3"/><Relationship Id="rId38" Type="http://schemas.openxmlformats.org/officeDocument/2006/relationships/audio" Target="../media/media3.mp3"/><Relationship Id="rId37" Type="http://schemas.microsoft.com/office/2007/relationships/media" Target="../media/media2.mp3"/><Relationship Id="rId36" Type="http://schemas.openxmlformats.org/officeDocument/2006/relationships/audio" Target="../media/media2.mp3"/><Relationship Id="rId35" Type="http://schemas.openxmlformats.org/officeDocument/2006/relationships/image" Target="../media/image7.png"/><Relationship Id="rId34" Type="http://schemas.microsoft.com/office/2007/relationships/media" Target="../media/media1.mp3"/><Relationship Id="rId33" Type="http://schemas.openxmlformats.org/officeDocument/2006/relationships/audio" Target="../media/media1.mp3"/><Relationship Id="rId32" Type="http://schemas.openxmlformats.org/officeDocument/2006/relationships/tags" Target="../tags/tag411.xml"/><Relationship Id="rId31" Type="http://schemas.openxmlformats.org/officeDocument/2006/relationships/tags" Target="../tags/tag410.xml"/><Relationship Id="rId30" Type="http://schemas.openxmlformats.org/officeDocument/2006/relationships/tags" Target="../tags/tag409.xml"/><Relationship Id="rId3" Type="http://schemas.openxmlformats.org/officeDocument/2006/relationships/tags" Target="../tags/tag382.xml"/><Relationship Id="rId29" Type="http://schemas.openxmlformats.org/officeDocument/2006/relationships/tags" Target="../tags/tag408.xml"/><Relationship Id="rId28" Type="http://schemas.openxmlformats.org/officeDocument/2006/relationships/tags" Target="../tags/tag407.xml"/><Relationship Id="rId27" Type="http://schemas.openxmlformats.org/officeDocument/2006/relationships/tags" Target="../tags/tag406.xml"/><Relationship Id="rId26" Type="http://schemas.openxmlformats.org/officeDocument/2006/relationships/tags" Target="../tags/tag405.xml"/><Relationship Id="rId25" Type="http://schemas.openxmlformats.org/officeDocument/2006/relationships/tags" Target="../tags/tag404.xml"/><Relationship Id="rId24" Type="http://schemas.openxmlformats.org/officeDocument/2006/relationships/tags" Target="../tags/tag403.xml"/><Relationship Id="rId23" Type="http://schemas.openxmlformats.org/officeDocument/2006/relationships/tags" Target="../tags/tag402.xml"/><Relationship Id="rId22" Type="http://schemas.openxmlformats.org/officeDocument/2006/relationships/tags" Target="../tags/tag401.xml"/><Relationship Id="rId21" Type="http://schemas.openxmlformats.org/officeDocument/2006/relationships/tags" Target="../tags/tag400.xml"/><Relationship Id="rId20" Type="http://schemas.openxmlformats.org/officeDocument/2006/relationships/tags" Target="../tags/tag399.xml"/><Relationship Id="rId2" Type="http://schemas.openxmlformats.org/officeDocument/2006/relationships/tags" Target="../tags/tag381.xml"/><Relationship Id="rId19" Type="http://schemas.openxmlformats.org/officeDocument/2006/relationships/tags" Target="../tags/tag398.xml"/><Relationship Id="rId18" Type="http://schemas.openxmlformats.org/officeDocument/2006/relationships/tags" Target="../tags/tag397.xml"/><Relationship Id="rId17" Type="http://schemas.openxmlformats.org/officeDocument/2006/relationships/tags" Target="../tags/tag396.xml"/><Relationship Id="rId16" Type="http://schemas.openxmlformats.org/officeDocument/2006/relationships/tags" Target="../tags/tag395.xml"/><Relationship Id="rId15" Type="http://schemas.openxmlformats.org/officeDocument/2006/relationships/tags" Target="../tags/tag394.xml"/><Relationship Id="rId14" Type="http://schemas.openxmlformats.org/officeDocument/2006/relationships/tags" Target="../tags/tag393.xml"/><Relationship Id="rId13" Type="http://schemas.openxmlformats.org/officeDocument/2006/relationships/tags" Target="../tags/tag392.xml"/><Relationship Id="rId12" Type="http://schemas.openxmlformats.org/officeDocument/2006/relationships/tags" Target="../tags/tag391.xml"/><Relationship Id="rId11" Type="http://schemas.openxmlformats.org/officeDocument/2006/relationships/tags" Target="../tags/tag390.xml"/><Relationship Id="rId10" Type="http://schemas.openxmlformats.org/officeDocument/2006/relationships/tags" Target="../tags/tag389.xml"/><Relationship Id="rId1" Type="http://schemas.openxmlformats.org/officeDocument/2006/relationships/tags" Target="../tags/tag38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35.xml"/><Relationship Id="rId13" Type="http://schemas.openxmlformats.org/officeDocument/2006/relationships/tags" Target="../tags/tag234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tags" Target="../tags/tag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3"/>
          </p:nvPr>
        </p:nvSpPr>
        <p:spPr>
          <a:xfrm>
            <a:off x="2995930" y="2717800"/>
            <a:ext cx="6274435" cy="1217295"/>
          </a:xfrm>
        </p:spPr>
        <p:txBody>
          <a:bodyPr>
            <a:normAutofit/>
          </a:bodyPr>
          <a:lstStyle/>
          <a:p>
            <a:r>
              <a:rPr lang="zh-CN" altLang="en-US"/>
              <a:t>复试内容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5440045" y="4358005"/>
            <a:ext cx="1944370" cy="408940"/>
          </a:xfrm>
        </p:spPr>
        <p:txBody>
          <a:bodyPr/>
          <a:lstStyle/>
          <a:p>
            <a:r>
              <a:rPr lang="en-US" altLang="zh-CN" dirty="0"/>
              <a:t>     2023</a:t>
            </a:r>
            <a:r>
              <a:rPr dirty="0"/>
              <a:t>年</a:t>
            </a:r>
            <a:r>
              <a:rPr lang="en-US" dirty="0"/>
              <a:t>2</a:t>
            </a:r>
            <a:r>
              <a:rPr dirty="0"/>
              <a:t>月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6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2023</a:t>
            </a:r>
            <a:r>
              <a:rPr dirty="0"/>
              <a:t>年</a:t>
            </a:r>
            <a:r>
              <a:rPr lang="zh-CN" altLang="en-US" dirty="0"/>
              <a:t>上海戏剧学院 表演（戏剧影视）专业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940" y="1413510"/>
            <a:ext cx="10612755" cy="4585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zh-CN" altLang="en-US" sz="1400" kern="1500" spc="100" dirty="0">
                <a:latin typeface="+mn-ea"/>
              </a:rPr>
              <a:t>  </a:t>
            </a:r>
            <a:r>
              <a:rPr lang="en-US" altLang="zh-CN" sz="1400" kern="1500" spc="100" dirty="0">
                <a:latin typeface="+mn-ea"/>
              </a:rPr>
              <a:t> </a:t>
            </a:r>
            <a:r>
              <a:rPr lang="en-US" altLang="zh-CN" sz="1600" kern="1500" spc="100" dirty="0">
                <a:latin typeface="+mn-ea"/>
              </a:rPr>
              <a:t>  </a:t>
            </a:r>
            <a:r>
              <a:rPr lang="zh-CN" altLang="en-US" sz="1400" kern="1500" spc="100" dirty="0">
                <a:latin typeface="+mn-ea"/>
              </a:rPr>
              <a:t>“妈妈，这真可怕呀，有什么好法儿防止吗？”小鼹鼠大惊失色地问。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</a:rPr>
              <a:t>     </a:t>
            </a:r>
            <a:r>
              <a:rPr lang="zh-CN" altLang="en-US" sz="1400" kern="1500" spc="100" dirty="0">
                <a:latin typeface="+mn-ea"/>
              </a:rPr>
              <a:t>“牢牢记住：凡树底下不要走！”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</a:rPr>
              <a:t>      </a:t>
            </a:r>
            <a:r>
              <a:rPr lang="zh-CN" altLang="en-US" sz="1400" kern="1500" spc="100" dirty="0">
                <a:latin typeface="+mn-ea"/>
              </a:rPr>
              <a:t>小鼹鼠应了一声，慢吞吞地往前爬动。不一会鼹鼠妈妈从后面赶上来，上气不接下气地叮嘱道：“好儿子，你大概没听说过，从草地上穿行，空中会有老鹰扑下，往山路上走动，会碰见拦路猛虎……稍微一麻痹大意，我便再也见不到你了！”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</a:rPr>
              <a:t>      </a:t>
            </a:r>
            <a:r>
              <a:rPr lang="zh-CN" altLang="en-US" sz="1400" kern="1500" spc="100" dirty="0">
                <a:latin typeface="+mn-ea"/>
              </a:rPr>
              <a:t>“我到底该怎么办？”小鼹鼠急得要哭了。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  <a:sym typeface="+mn-ea"/>
              </a:rPr>
              <a:t>      </a:t>
            </a:r>
            <a:r>
              <a:rPr lang="zh-CN" altLang="en-US" sz="1400" kern="1500" spc="100" dirty="0">
                <a:latin typeface="+mn-ea"/>
                <a:sym typeface="+mn-ea"/>
              </a:rPr>
              <a:t>“你走一步，停一停，把上下左右看分明，再迈第二步。”母亲叹了口气，接着说，“孩子，既然留不住你，就只好让你去旅行……”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  <a:sym typeface="+mn-ea"/>
              </a:rPr>
              <a:t>      </a:t>
            </a:r>
            <a:r>
              <a:rPr lang="zh-CN" altLang="en-US" sz="1400" kern="1500" spc="100" dirty="0">
                <a:latin typeface="+mn-ea"/>
                <a:sym typeface="+mn-ea"/>
              </a:rPr>
              <a:t>鼹鼠妈妈回到洞里，照例掘着地道。第二天，鼹鼠妈妈往前打洞时，和另一只挖洞的鼹鼠碰上了。当它拨开泥土一摸，竟是自己的儿子！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  <a:sym typeface="+mn-ea"/>
              </a:rPr>
              <a:t>     </a:t>
            </a:r>
            <a:r>
              <a:rPr lang="zh-CN" altLang="en-US" sz="1400" kern="1500" spc="100" dirty="0">
                <a:latin typeface="+mn-ea"/>
                <a:sym typeface="+mn-ea"/>
              </a:rPr>
              <a:t>“孩子，你还在这里？”母亲又惊又喜地问。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  <a:sym typeface="+mn-ea"/>
              </a:rPr>
              <a:t>     </a:t>
            </a:r>
            <a:r>
              <a:rPr lang="zh-CN" altLang="en-US" sz="1400" kern="1500" spc="100" dirty="0">
                <a:latin typeface="+mn-ea"/>
                <a:sym typeface="+mn-ea"/>
              </a:rPr>
              <a:t>“是的，妈妈，”小鼹鼠温顺地回答，“听了您昨天的几次吩咐，我觉得我还是一直呆在附近挖洞为好。”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150000"/>
              </a:lnSpc>
              <a:spcAft>
                <a:spcPts val="500"/>
              </a:spcAft>
            </a:pPr>
            <a:r>
              <a:rPr lang="en-US" altLang="zh-CN" sz="1400" kern="1500" spc="100" dirty="0">
                <a:latin typeface="+mn-ea"/>
                <a:sym typeface="+mn-ea"/>
              </a:rPr>
              <a:t>      </a:t>
            </a:r>
            <a:r>
              <a:rPr lang="zh-CN" altLang="en-US" sz="1400" kern="1500" spc="100" dirty="0">
                <a:latin typeface="+mn-ea"/>
                <a:sym typeface="+mn-ea"/>
              </a:rPr>
              <a:t>直到如今，鼹鼠已不再做去地面旅游的美梦。最后，它的一双眼睛完全退化，再也看不见任何东西了。</a:t>
            </a:r>
            <a:endParaRPr lang="zh-CN" altLang="en-US" sz="1400" kern="1500" spc="100" dirty="0">
              <a:latin typeface="+mn-ea"/>
            </a:endParaRPr>
          </a:p>
          <a:p>
            <a:pPr indent="0" fontAlgn="auto">
              <a:lnSpc>
                <a:spcPct val="200000"/>
              </a:lnSpc>
              <a:spcAft>
                <a:spcPts val="1000"/>
              </a:spcAft>
            </a:pPr>
            <a:endParaRPr lang="zh-CN" altLang="en-US" sz="1400" kern="1500" spc="100" dirty="0"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23265" y="1188721"/>
            <a:ext cx="10457180" cy="513588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15683" y="9626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81287" y="10536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1776095"/>
            <a:ext cx="10175875" cy="439420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200000"/>
              </a:lnSpc>
            </a:pPr>
            <a:r>
              <a:rPr lang="zh-CN" altLang="en-US" sz="1400" dirty="0"/>
              <a:t>     </a:t>
            </a:r>
            <a:r>
              <a:rPr dirty="0"/>
              <a:t>大自然中的稀奇事儿是很多的，你听说过有会飞的草吗？南美洲就有这种草。每当天气干旱的时候，飞草就把自己的根从土里“拔”出来，卷成一个小球，在天空中随风飘荡，飘到湿润的地方就停下来，重新扎根生长。</a:t>
            </a:r>
            <a:endParaRPr dirty="0"/>
          </a:p>
          <a:p>
            <a:pPr indent="0">
              <a:lnSpc>
                <a:spcPct val="200000"/>
              </a:lnSpc>
            </a:pPr>
            <a:r>
              <a:rPr lang="en-US" dirty="0"/>
              <a:t>      </a:t>
            </a:r>
            <a:r>
              <a:rPr dirty="0"/>
              <a:t>有一棵大飞草和一棵小飞草同时生活在一个地方。那年的夏天，这里一连三个多月没有掉一滴雨水，火球似的太阳烤得大地裂开了很多的口子。</a:t>
            </a:r>
            <a:endParaRPr dirty="0"/>
          </a:p>
          <a:p>
            <a:pPr indent="0">
              <a:lnSpc>
                <a:spcPct val="200000"/>
              </a:lnSpc>
            </a:pPr>
            <a:r>
              <a:rPr dirty="0"/>
              <a:t> </a:t>
            </a:r>
            <a:r>
              <a:rPr lang="en-US" dirty="0"/>
              <a:t>     </a:t>
            </a:r>
            <a:r>
              <a:rPr dirty="0"/>
              <a:t>小飞草说：“咱俩快离开这儿吧，我实在受不了了。”</a:t>
            </a:r>
            <a:endParaRPr dirty="0"/>
          </a:p>
          <a:p>
            <a:pPr indent="0">
              <a:lnSpc>
                <a:spcPct val="200000"/>
              </a:lnSpc>
            </a:pPr>
            <a:r>
              <a:rPr dirty="0"/>
              <a:t> </a:t>
            </a:r>
            <a:r>
              <a:rPr lang="en-US" dirty="0"/>
              <a:t>     </a:t>
            </a:r>
            <a:r>
              <a:rPr dirty="0"/>
              <a:t>大飞草摇晃着干巴巴的身子，说：“我们飞草就这么软弱吗？咱俩一定要在这里坚持下去。人家仙人掌从来不离开沙漠，沙漠比这儿不知要干热多少倍。”</a:t>
            </a:r>
            <a:endParaRPr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77720" y="1258570"/>
            <a:ext cx="4110990" cy="460375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   《大飞草和小飞草树》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40" y="1463040"/>
            <a:ext cx="10752455" cy="4291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/>
              <a:t>     </a:t>
            </a:r>
            <a:r>
              <a:rPr sz="1400" dirty="0"/>
              <a:t> </a:t>
            </a:r>
            <a:r>
              <a:rPr lang="en-US" sz="1600" dirty="0"/>
              <a:t>  </a:t>
            </a:r>
            <a:r>
              <a:rPr sz="1600" dirty="0">
                <a:sym typeface="+mn-ea"/>
              </a:rPr>
              <a:t>小飞草说：“仙人掌没有飞和走的本领，怎么能离开那里呢？它们为了活下去，根子拼命地往下钻，一直钻到很深的地方，靠吸地下水生活。我们没有这个本事，可是会飞，我才不在这儿傻呼呼地等死呢。”</a:t>
            </a:r>
            <a:endParaRPr sz="1600" dirty="0"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1000"/>
              </a:spcAft>
            </a:pPr>
            <a:r>
              <a:rPr sz="1600" dirty="0">
                <a:sym typeface="+mn-ea"/>
              </a:rPr>
              <a:t> </a:t>
            </a:r>
            <a:r>
              <a:rPr lang="en-US" sz="1600" dirty="0">
                <a:sym typeface="+mn-ea"/>
              </a:rPr>
              <a:t>      </a:t>
            </a:r>
            <a:r>
              <a:rPr sz="1600" dirty="0">
                <a:sym typeface="+mn-ea"/>
              </a:rPr>
              <a:t>大飞草生气了：“这么一点苦你就受不了了！逃避艰苦的环境，就是软包子。”</a:t>
            </a:r>
            <a:endParaRPr lang="en-US" sz="1600" dirty="0"/>
          </a:p>
          <a:p>
            <a:pPr indent="0" fontAlgn="auto">
              <a:lnSpc>
                <a:spcPct val="200000"/>
              </a:lnSpc>
              <a:spcAft>
                <a:spcPts val="1000"/>
              </a:spcAft>
            </a:pPr>
            <a:r>
              <a:rPr lang="en-US" sz="1600" dirty="0"/>
              <a:t>       </a:t>
            </a:r>
            <a:r>
              <a:rPr sz="1600" dirty="0"/>
              <a:t>小飞草听到这里，从土里“拔”出根来，身子一卷，随着风晃晃悠悠地飞上了天空。</a:t>
            </a:r>
            <a:endParaRPr sz="1600" dirty="0"/>
          </a:p>
          <a:p>
            <a:pPr indent="0" fontAlgn="auto">
              <a:lnSpc>
                <a:spcPct val="200000"/>
              </a:lnSpc>
              <a:spcAft>
                <a:spcPts val="1000"/>
              </a:spcAft>
            </a:pPr>
            <a:r>
              <a:rPr lang="en-US" sz="1600" dirty="0"/>
              <a:t>       </a:t>
            </a:r>
            <a:r>
              <a:rPr sz="1600" dirty="0"/>
              <a:t>飞呀，飞呀，在一条溪流旁，它伸展开身体，露出根子，扎进了土壤。小飞草吸到了足够的水分，黄绿色的身体重新变成了葱绿。它唱着歌儿，跳着舞，有了健康的身体，生活得非常快活。</a:t>
            </a:r>
            <a:endParaRPr sz="1600" dirty="0"/>
          </a:p>
          <a:p>
            <a:pPr indent="0" fontAlgn="auto">
              <a:lnSpc>
                <a:spcPct val="200000"/>
              </a:lnSpc>
              <a:spcAft>
                <a:spcPts val="1000"/>
              </a:spcAft>
            </a:pPr>
            <a:r>
              <a:rPr lang="en-US" sz="1600" dirty="0"/>
              <a:t>       </a:t>
            </a:r>
            <a:r>
              <a:rPr sz="1600" dirty="0"/>
              <a:t>大飞草一直在老地方忍受着干旱的折磨，最后终于被干旱夺去了生命。</a:t>
            </a:r>
            <a:endParaRPr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65780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43585" y="122110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66775" y="1887855"/>
            <a:ext cx="10218420" cy="442087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夜，静悄悄。一只大老虎从洞里跑出来找吃的。窸窸窣窣，窸窸窣窣，树丛里有声音。咦，有团黑影。大老虎很高兴，哈，这下我有吃的啦！它悄悄跑过去，大吼一声：“啊——呜，我要吃了你！”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“你吃吧，大老虎！”那黑影发出声音。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嘿，碰到一个傻瓜！大老虎扑过去，“啊呜”一大口。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“哎哟，哎哟，嘴巴痛死了！哎……哎……你是谁呀？”大老虎痛得叫起来。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“哈，谁让你嘴馋，我是刺猬。”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“哎哟，哎哟，我找错人了。”大老虎歪着嘴走了。它知道刺猬身上有尖尖的硬刺。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/>
              <a:t>大老虎一步一步往前走。窸窸窣窣，窸窸窣窣，草丛里有声音。咦，又有团黑影。它悄悄跑过去，大吼一声：“你是刺猬吗？”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>
                <a:sym typeface="+mn-ea"/>
              </a:rPr>
              <a:t>“不是。” </a:t>
            </a:r>
            <a:endParaRPr lang="zh-CN" altLang="en-US" dirty="0"/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dirty="0">
                <a:sym typeface="+mn-ea"/>
              </a:rPr>
              <a:t>“啊——呜，我要吃了你！” </a:t>
            </a:r>
            <a:endParaRPr lang="en-US" altLang="zh-CN" spc="100" dirty="0">
              <a:latin typeface="+mn-ea"/>
              <a:cs typeface="+mn-ea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“你吃吧，大老虎！”那黑影发出声音。 </a:t>
            </a:r>
            <a:endParaRPr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嘿，又碰到一个傻瓜！大老虎扑过去，“啊呜”一大口。 </a:t>
            </a:r>
            <a:endParaRPr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“哎哟，哎哟，嘴巴痛死了！哎……哎……你是谁呀？” </a:t>
            </a:r>
            <a:endParaRPr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　　　</a:t>
            </a:r>
            <a:endParaRPr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dirty="0"/>
              <a:t>　　</a:t>
            </a:r>
            <a:endParaRPr lang="zh-CN" altLang="en-US" dirty="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56578" y="121909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</a:rPr>
              <a:t>《大老虎找吃的》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51846" y="9829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11132" y="10307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045" y="1464945"/>
            <a:ext cx="10699750" cy="4634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“哈，谁让你嘴馋，你只知道刺猬，还不知道有针鼹吧！” </a:t>
            </a:r>
            <a:endParaRPr lang="en-US" altLang="zh-CN"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“哎哟，哎哟，我又找错人了。”大老虎咧着嘴巴走了。</a:t>
            </a:r>
            <a:r>
              <a:rPr lang="zh-CN"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</a:t>
            </a: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知道针鼹身上布满了刺，可不好惹。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大老虎一步一步往前走。窸窸窣窣，窸窸窣窣，山坡下有声音。咦，又出现一团黑影。大老虎悄悄跑过去，大吼一声：“你是刺猬吗？”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“不是。” </a:t>
            </a:r>
            <a:endParaRPr lang="zh-CN" altLang="en-US"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“你是针鼹吗？”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“不是。”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“好，啊——呜，我要吃了你！” </a:t>
            </a:r>
            <a:endParaRPr lang="en-US" altLang="zh-CN" sz="1600" spc="100" dirty="0">
              <a:latin typeface="+mn-ea"/>
              <a:cs typeface="+mn-ea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“你吃吧，大老虎！”那黑影发出声音。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嘿，这又是一个傻瓜！大老虎扑过去，“啊——呜”一大口。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“哎哟，哎哟，你是谁呀？”大老虎痛得大叫起来。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“哈哈，你只知道针鼹、刺猬，怎么不想想豪猪也有刺呀！”那黑影大笑着说。 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2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“唉，唉，搞了半天儿，我自己才是一个大傻瓜，怎么把豪猪也忘了。”这时，天快亮了，大老虎只好饿着肚子，咧着嘴巴回到洞里睡觉去了。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0000"/>
              </a:lnSpc>
              <a:spcAft>
                <a:spcPts val="0"/>
              </a:spcAft>
            </a:pP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  <a:spcAft>
                <a:spcPts val="0"/>
              </a:spcAft>
            </a:pPr>
            <a:r>
              <a:rPr sz="16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endParaRPr sz="1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从六个命题中任选一个进行录制，完成命题歌曲中的某段落，录制时长1分30秒以内。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声乐（命题）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25843" y="10642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1755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E:\本科\2023年本科招生\校招\表演系\复试\声乐\歌曲\2023正选\055一剪梅.jpg055一剪梅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015740" y="921385"/>
            <a:ext cx="4145915" cy="57848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51846" y="120646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0812" y="120351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E:\本科\2023年本科招生\校招\表演系\复试\声乐\歌曲\2023正选\050老师，我总是想起你.jpg050老师，我总是想起你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3728085" y="923290"/>
            <a:ext cx="4148455" cy="586359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76643" y="107438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32087" y="11552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E:\本科\2023年本科招生\校招\表演系\复试\声乐\歌曲\2023正选\052塔里木河.jpg052塔里木河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30943" y="916940"/>
            <a:ext cx="4046220" cy="59410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502646" y="1137920"/>
            <a:ext cx="585470" cy="522079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00972" y="11933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E:\本科\2023年本科招生\校招\表演系\复试\声乐\歌曲\2023正选\046阿楚姑娘.jpg046阿楚姑娘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06470" y="912178"/>
            <a:ext cx="4308475" cy="594550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2629535" y="167465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2"/>
            </p:custDataLst>
          </p:nvPr>
        </p:nvSpPr>
        <p:spPr>
          <a:xfrm>
            <a:off x="3180080" y="1708785"/>
            <a:ext cx="6574790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朗诵（命题）：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从六个命题中任选一个进行录制，完整地完成命题内容，录制时长2分30秒以内。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5"/>
          <p:cNvSpPr txBox="1"/>
          <p:nvPr>
            <p:custDataLst>
              <p:tags r:id="rId3"/>
            </p:custDataLst>
          </p:nvPr>
        </p:nvSpPr>
        <p:spPr>
          <a:xfrm>
            <a:off x="2629535" y="300180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>
            <p:custDataLst>
              <p:tags r:id="rId4"/>
            </p:custDataLst>
          </p:nvPr>
        </p:nvSpPr>
        <p:spPr>
          <a:xfrm>
            <a:off x="3180080" y="2919095"/>
            <a:ext cx="6670675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声乐（命题）：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从六个命题中任选一个进行录制，完成命题歌曲中的某段落，录制时长1分30秒以内。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文本框 5"/>
          <p:cNvSpPr txBox="1"/>
          <p:nvPr>
            <p:custDataLst>
              <p:tags r:id="rId5"/>
            </p:custDataLst>
          </p:nvPr>
        </p:nvSpPr>
        <p:spPr>
          <a:xfrm>
            <a:off x="2629535" y="425196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6"/>
            </p:custDataLst>
          </p:nvPr>
        </p:nvSpPr>
        <p:spPr>
          <a:xfrm>
            <a:off x="3180715" y="4162425"/>
            <a:ext cx="6774180" cy="81089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表演：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模仿4个人物形象，要求改变自己，形象鲜明，特征凸显，录制时长4分钟以内</a:t>
            </a:r>
            <a:r>
              <a:rPr 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5"/>
          <p:cNvSpPr txBox="1"/>
          <p:nvPr>
            <p:custDataLst>
              <p:tags r:id="rId7"/>
            </p:custDataLst>
          </p:nvPr>
        </p:nvSpPr>
        <p:spPr>
          <a:xfrm>
            <a:off x="2629535" y="557911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8"/>
            </p:custDataLst>
          </p:nvPr>
        </p:nvSpPr>
        <p:spPr>
          <a:xfrm>
            <a:off x="3180715" y="5441950"/>
            <a:ext cx="6840855" cy="953770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形体（命题）：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从六段音乐中任选一段进行形体展示，录制时长1分30秒左右。</a:t>
            </a:r>
            <a:endParaRPr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629535" y="558641"/>
            <a:ext cx="489712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z="3600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目录/CONTENTS</a:t>
            </a:r>
            <a:endParaRPr lang="zh-CN" altLang="en-US" sz="3600" spc="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36003" y="10337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08413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E:\本科\2023年本科招生\校招\表演系\复试\声乐\歌曲\2023正选\039绣红旗.jpg039绣红旗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88410" y="933133"/>
            <a:ext cx="4954905" cy="59042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62006" y="119630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70492" y="11831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E:\本科\2023年本科招生\校招\表演系\复试\声乐\歌曲\2023正选\028梦中的额吉.jpg028梦中的额吉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29673" y="904240"/>
            <a:ext cx="4128135" cy="59245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475990"/>
            <a:ext cx="4423410" cy="63182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模仿4个人物形象，要求改变自己，形象鲜明，特征凸显，录制时长4分钟以内。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ym typeface="Arial" panose="020B0604020202020204" pitchFamily="34" charset="0"/>
              </a:rPr>
              <a:t>表演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从六段音乐中任选一段进行形体展示，录制时长1分30秒左右。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dirty="0">
                <a:sym typeface="Arial" panose="020B0604020202020204" pitchFamily="34" charset="0"/>
              </a:rPr>
              <a:t>形体（命题）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56337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429385" y="12909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3279775" y="91059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338195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652145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6400165" y="12401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8238490" y="91059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8296910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156337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1441450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3279775" y="25717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3338195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9"/>
            </p:custDataLst>
          </p:nvPr>
        </p:nvSpPr>
        <p:spPr>
          <a:xfrm>
            <a:off x="652145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6400165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8238490" y="25717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8296910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23"/>
            </p:custDataLst>
          </p:nvPr>
        </p:nvSpPr>
        <p:spPr>
          <a:xfrm>
            <a:off x="156337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24"/>
            </p:custDataLst>
          </p:nvPr>
        </p:nvSpPr>
        <p:spPr>
          <a:xfrm>
            <a:off x="1441450" y="45751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5"/>
            </p:custDataLst>
          </p:nvPr>
        </p:nvSpPr>
        <p:spPr>
          <a:xfrm>
            <a:off x="3279775" y="42989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6"/>
            </p:custDataLst>
          </p:nvPr>
        </p:nvSpPr>
        <p:spPr>
          <a:xfrm>
            <a:off x="333819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27"/>
            </p:custDataLst>
          </p:nvPr>
        </p:nvSpPr>
        <p:spPr>
          <a:xfrm>
            <a:off x="652145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8"/>
            </p:custDataLst>
          </p:nvPr>
        </p:nvSpPr>
        <p:spPr>
          <a:xfrm>
            <a:off x="6400165" y="4580890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9"/>
            </p:custDataLst>
          </p:nvPr>
        </p:nvSpPr>
        <p:spPr>
          <a:xfrm>
            <a:off x="8238490" y="42989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30"/>
            </p:custDataLst>
          </p:nvPr>
        </p:nvSpPr>
        <p:spPr>
          <a:xfrm>
            <a:off x="829627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itle 6"/>
          <p:cNvSpPr txBox="1"/>
          <p:nvPr>
            <p:custDataLst>
              <p:tags r:id="rId31"/>
            </p:custDataLst>
          </p:nvPr>
        </p:nvSpPr>
        <p:spPr>
          <a:xfrm>
            <a:off x="608399" y="147285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04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形体（命题）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副标题 1"/>
          <p:cNvSpPr>
            <a:spLocks noGrp="1"/>
          </p:cNvSpPr>
          <p:nvPr>
            <p:custDataLst>
              <p:tags r:id="rId32"/>
            </p:custDataLst>
          </p:nvPr>
        </p:nvSpPr>
        <p:spPr>
          <a:xfrm>
            <a:off x="1441450" y="6037580"/>
            <a:ext cx="9053830" cy="5054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spc="150" dirty="0"/>
              <a:t>温馨提示：此页面为音频命题，请点击喇叭图案。若无声音，请在发布页面点击附件下载。</a:t>
            </a:r>
            <a:endParaRPr spc="150" dirty="0"/>
          </a:p>
        </p:txBody>
      </p:sp>
      <p:pic>
        <p:nvPicPr>
          <p:cNvPr id="10" name="形体音乐1">
            <a:hlinkClick r:id="" action="ppaction://media"/>
          </p:cNvPr>
          <p:cNvPicPr/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94710" y="1579880"/>
            <a:ext cx="412750" cy="412750"/>
          </a:xfrm>
          <a:prstGeom prst="rect">
            <a:avLst/>
          </a:prstGeom>
        </p:spPr>
      </p:pic>
      <p:pic>
        <p:nvPicPr>
          <p:cNvPr id="12" name="形体音乐3">
            <a:hlinkClick r:id="" action="ppaction://media"/>
          </p:cNvPr>
          <p:cNvPicPr/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94710" y="3154045"/>
            <a:ext cx="412750" cy="412750"/>
          </a:xfrm>
          <a:prstGeom prst="rect">
            <a:avLst/>
          </a:prstGeom>
        </p:spPr>
      </p:pic>
      <p:pic>
        <p:nvPicPr>
          <p:cNvPr id="31" name="形体音乐4">
            <a:hlinkClick r:id="" action="ppaction://media"/>
          </p:cNvPr>
          <p:cNvPicPr/>
          <p:nvPr>
            <a:audioFile r:link="rId38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347710" y="3190240"/>
            <a:ext cx="412750" cy="412750"/>
          </a:xfrm>
          <a:prstGeom prst="rect">
            <a:avLst/>
          </a:prstGeom>
        </p:spPr>
      </p:pic>
      <p:pic>
        <p:nvPicPr>
          <p:cNvPr id="33" name="形体音乐5">
            <a:hlinkClick r:id="" action="ppaction://media"/>
          </p:cNvPr>
          <p:cNvPicPr/>
          <p:nvPr>
            <a:audioFile r:link="rId40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94710" y="4966335"/>
            <a:ext cx="412750" cy="412750"/>
          </a:xfrm>
          <a:prstGeom prst="rect">
            <a:avLst/>
          </a:prstGeom>
        </p:spPr>
      </p:pic>
      <p:pic>
        <p:nvPicPr>
          <p:cNvPr id="45" name="形体音乐6">
            <a:hlinkClick r:id="" action="ppaction://media"/>
          </p:cNvPr>
          <p:cNvPicPr/>
          <p:nvPr>
            <a:audioFile r:link="rId42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353425" y="4884420"/>
            <a:ext cx="412750" cy="412750"/>
          </a:xfrm>
          <a:prstGeom prst="rect">
            <a:avLst/>
          </a:prstGeom>
        </p:spPr>
      </p:pic>
      <p:pic>
        <p:nvPicPr>
          <p:cNvPr id="46" name="形体音乐2">
            <a:hlinkClick r:id="" action="ppaction://media"/>
          </p:cNvPr>
          <p:cNvPicPr/>
          <p:nvPr>
            <a:audioFile r:link="rId44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353425" y="1579880"/>
            <a:ext cx="412750" cy="412750"/>
          </a:xfrm>
          <a:prstGeom prst="rect">
            <a:avLst/>
          </a:prstGeom>
        </p:spPr>
      </p:pic>
    </p:spTree>
    <p:custDataLst>
      <p:tags r:id="rId46"/>
    </p:custData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792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690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823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871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1" dur="9030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indefinite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祝考试顺利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上海戏剧学院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522595" y="3476625"/>
            <a:ext cx="4241800" cy="631825"/>
          </a:xfrm>
        </p:spPr>
        <p:txBody>
          <a:bodyPr>
            <a:noAutofit/>
          </a:bodyPr>
          <a:lstStyle/>
          <a:p>
            <a:r>
              <a:rPr sz="1400" spc="150" dirty="0">
                <a:sym typeface="Arial" panose="020B0604020202020204" pitchFamily="34" charset="0"/>
              </a:rPr>
              <a:t>从六个命题中任选一个进行录制，完整地完成命题内容，录制时长2分30秒以内。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朗诵（命题）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56895" y="1174750"/>
            <a:ext cx="10810240" cy="510540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36003" y="9321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60967" y="952054"/>
            <a:ext cx="526972" cy="6938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1715770"/>
            <a:ext cx="10189845" cy="4500245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5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1400" dirty="0">
                <a:latin typeface="+mn-ea"/>
              </a:rPr>
              <a:t>  </a:t>
            </a:r>
            <a:r>
              <a:rPr lang="en-US" altLang="zh-CN" sz="1400" dirty="0">
                <a:latin typeface="+mn-ea"/>
              </a:rPr>
              <a:t>     </a:t>
            </a:r>
            <a:r>
              <a:rPr lang="en-US" sz="3000" dirty="0">
                <a:latin typeface="+mn-ea"/>
              </a:rPr>
              <a:t> </a:t>
            </a:r>
            <a:r>
              <a:rPr sz="3000" dirty="0">
                <a:latin typeface="+mn-ea"/>
              </a:rPr>
              <a:t>一条凶恶的大坏狼抓了一只鸡。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 </a:t>
            </a:r>
            <a:r>
              <a:rPr lang="en-US" sz="3000" dirty="0">
                <a:latin typeface="+mn-ea"/>
              </a:rPr>
              <a:t> </a:t>
            </a:r>
            <a:r>
              <a:rPr sz="3000" dirty="0">
                <a:latin typeface="+mn-ea"/>
              </a:rPr>
              <a:t>鸡说</a:t>
            </a:r>
            <a:r>
              <a:rPr lang="zh-CN" sz="3000" dirty="0">
                <a:latin typeface="+mn-ea"/>
              </a:rPr>
              <a:t>：</a:t>
            </a:r>
            <a:r>
              <a:rPr sz="3000" dirty="0">
                <a:latin typeface="+mn-ea"/>
              </a:rPr>
              <a:t>“狼先生，你可不能吃我啊！”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“为什么？”狼问道。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 “因为我现在肚子痛得好厉害！”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 “你肚子痛跟我有什么关系？”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 “我刚才不小心把农药吃进了肚子，中了毒。你要是吃了我，你也会中毒的！”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 “啊，是这样吗？那我只好不吃你了！唉，算我今天倒</a:t>
            </a:r>
            <a:r>
              <a:rPr lang="zh-CN" sz="3000" dirty="0">
                <a:latin typeface="+mn-ea"/>
              </a:rPr>
              <a:t>楣！</a:t>
            </a:r>
            <a:r>
              <a:rPr sz="3000" dirty="0">
                <a:latin typeface="+mn-ea"/>
              </a:rPr>
              <a:t>”狼说完，便很不甘心地走开了。</a:t>
            </a:r>
            <a:endParaRPr sz="3000" dirty="0">
              <a:latin typeface="+mn-ea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3000" dirty="0">
                <a:latin typeface="+mn-ea"/>
              </a:rPr>
              <a:t>    </a:t>
            </a:r>
            <a:r>
              <a:rPr lang="en-US" sz="3000" dirty="0">
                <a:latin typeface="+mn-ea"/>
              </a:rPr>
              <a:t> </a:t>
            </a:r>
            <a:r>
              <a:rPr sz="3000" dirty="0">
                <a:latin typeface="+mn-ea"/>
              </a:rPr>
              <a:t>其实</a:t>
            </a:r>
            <a:r>
              <a:rPr lang="zh-CN" sz="3000" dirty="0">
                <a:latin typeface="+mn-ea"/>
              </a:rPr>
              <a:t>，</a:t>
            </a:r>
            <a:r>
              <a:rPr sz="3000" dirty="0">
                <a:latin typeface="+mn-ea"/>
              </a:rPr>
              <a:t>鸡根本没有误食农药，当然也没有“中毒”，为了不被大坏狼吃掉，</a:t>
            </a:r>
            <a:r>
              <a:rPr lang="zh-CN" sz="3000" dirty="0">
                <a:latin typeface="+mn-ea"/>
              </a:rPr>
              <a:t>它</a:t>
            </a:r>
            <a:r>
              <a:rPr sz="3000" dirty="0">
                <a:latin typeface="+mn-ea"/>
              </a:rPr>
              <a:t>机智地想出这个故事救了自己一命。</a:t>
            </a:r>
            <a:r>
              <a:rPr lang="zh-CN" altLang="en-US" sz="2335" dirty="0">
                <a:latin typeface="+mn-ea"/>
              </a:rPr>
              <a:t>　</a:t>
            </a:r>
            <a:r>
              <a:rPr lang="zh-CN" altLang="en-US" sz="2000" dirty="0">
                <a:latin typeface="+mn-ea"/>
              </a:rPr>
              <a:t>　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48017" y="1139326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《机智的鸡》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214778"/>
            <a:ext cx="10825288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33424" y="1139825"/>
            <a:ext cx="10839463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6320" y="1535430"/>
            <a:ext cx="10160000" cy="4483100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25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sz="5600" dirty="0"/>
              <a:t> </a:t>
            </a:r>
            <a:r>
              <a:rPr lang="zh-CN" altLang="en-US" sz="5600" dirty="0"/>
              <a:t>   </a:t>
            </a:r>
            <a:r>
              <a:rPr lang="zh-CN" altLang="en-US" sz="6400" dirty="0"/>
              <a:t> </a:t>
            </a:r>
            <a:r>
              <a:rPr lang="zh-CN" altLang="en-US" sz="6400" dirty="0">
                <a:cs typeface="+mn-lt"/>
              </a:rPr>
              <a:t> </a:t>
            </a:r>
            <a:r>
              <a:rPr lang="en-US" altLang="zh-CN" sz="6400" dirty="0">
                <a:cs typeface="+mn-lt"/>
              </a:rPr>
              <a:t> </a:t>
            </a:r>
            <a:r>
              <a:rPr lang="zh-CN" altLang="en-US" sz="6400" dirty="0">
                <a:cs typeface="+mn-lt"/>
              </a:rPr>
              <a:t>一头绝顶聪明的猪，住在一个非常出名的图书馆的院子里。它深信自己由于多年图书馆的生涯，已经成了渊博的学者。 </a:t>
            </a:r>
            <a:endParaRPr lang="zh-CN" altLang="en-US" sz="6400" dirty="0">
              <a:cs typeface="+mn-lt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6400" dirty="0">
                <a:cs typeface="+mn-lt"/>
              </a:rPr>
              <a:t>　　有一天，一只八哥来访问。这头猪立即按照惯例，对客人进行自我介绍。 </a:t>
            </a:r>
            <a:endParaRPr lang="zh-CN" altLang="en-US" sz="6400" dirty="0">
              <a:cs typeface="+mn-lt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6400" dirty="0">
                <a:cs typeface="+mn-lt"/>
              </a:rPr>
              <a:t>　　“朋友，相信我吧！”它说，“我在这个图书馆里待的时间很长了，我对这儿的沟渠、粪坑、垃圾堆，都有着深刻的了解，甚至屋后山坡上的墓穴都拱翻了好几个。谁要是想在这个图书馆得到知识而不找我，那他是白跑了一趟。” </a:t>
            </a:r>
            <a:endParaRPr lang="zh-CN" altLang="en-US" sz="6400" dirty="0">
              <a:cs typeface="+mn-lt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6400" dirty="0">
                <a:cs typeface="+mn-lt"/>
              </a:rPr>
              <a:t>　　八哥说：“你所说的都是图书馆外面的事，那里面的东西也了解吗？” </a:t>
            </a:r>
            <a:endParaRPr lang="zh-CN" altLang="en-US" sz="6400" dirty="0">
              <a:cs typeface="+mn-lt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6400" dirty="0">
                <a:cs typeface="+mn-lt"/>
              </a:rPr>
              <a:t>　　“里面？”这头学问渊博的猪说，“那我最清楚不过了。里面无非是一些木架子，上面堆满了各色各样的书。” </a:t>
            </a:r>
            <a:endParaRPr lang="zh-CN" altLang="en-US" sz="6400" dirty="0">
              <a:cs typeface="+mn-lt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6400" dirty="0">
                <a:cs typeface="+mn-lt"/>
              </a:rPr>
              <a:t>　　</a:t>
            </a:r>
            <a:endParaRPr lang="zh-CN" altLang="en-US" sz="6400" dirty="0">
              <a:cs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107377" y="1057910"/>
            <a:ext cx="4110949" cy="51816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《一头学问渊博的猪》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61563" y="885650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490812" y="947693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745" y="1239520"/>
            <a:ext cx="10558145" cy="490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/>
              <a:t>    </a:t>
            </a:r>
            <a:r>
              <a:rPr lang="zh-CN" altLang="en-US" sz="1400" dirty="0">
                <a:latin typeface="+mn-ea"/>
                <a:cs typeface="+mn-ea"/>
              </a:rPr>
              <a:t> </a:t>
            </a:r>
            <a:r>
              <a:rPr lang="en-US" altLang="zh-CN" sz="1400" dirty="0">
                <a:latin typeface="+mn-ea"/>
                <a:cs typeface="+mn-ea"/>
              </a:rPr>
              <a:t>  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“你对那些书也了解吗？”八哥问。 </a:t>
            </a:r>
            <a:endParaRPr lang="zh-CN" altLang="en-US" sz="1400" dirty="0">
              <a:latin typeface="+mn-ea"/>
              <a:cs typeface="+mn-ea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400" dirty="0">
                <a:latin typeface="+mn-ea"/>
                <a:cs typeface="+mn-ea"/>
                <a:sym typeface="+mn-ea"/>
              </a:rPr>
              <a:t>      </a:t>
            </a:r>
            <a:r>
              <a:rPr lang="en-US" altLang="zh-CN" sz="1600" dirty="0">
                <a:latin typeface="+mn-ea"/>
                <a:cs typeface="+mn-ea"/>
              </a:rPr>
              <a:t> </a:t>
            </a:r>
            <a:r>
              <a:rPr sz="1600" dirty="0">
                <a:latin typeface="+mn-ea"/>
                <a:cs typeface="+mn-ea"/>
              </a:rPr>
              <a:t>“怎么不了解呢？”这位渊博的学者说，“那是最没意思的了。它们既没有什么香气，也没有什么臭气，我咀嚼过好几本，也谈不上有什么味道，干巴巴的，连一点儿水分也没有。” </a:t>
            </a:r>
            <a:endParaRPr sz="1600" dirty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0"/>
              </a:spcAft>
            </a:pPr>
            <a:r>
              <a:rPr sz="1600" dirty="0">
                <a:latin typeface="+mn-ea"/>
                <a:cs typeface="+mn-ea"/>
              </a:rPr>
              <a:t>　　“可是人们老在里面待着，据说他们在里面探求知识的宝藏呢！”八哥又说。 </a:t>
            </a:r>
            <a:endParaRPr sz="1600" dirty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sz="1600" dirty="0">
                <a:latin typeface="+mn-ea"/>
                <a:cs typeface="+mn-ea"/>
              </a:rPr>
              <a:t>　　“人们？你说他们干什么！”这位猪学者说，“他们确实是那样想的，想在书里找点什么东西。我常常看到许多人把那些书翻来翻去，结果什么也没有得到，仍然把书丢在架子上又走了。我</a:t>
            </a:r>
            <a:r>
              <a:rPr lang="zh-CN" sz="1600" dirty="0">
                <a:latin typeface="+mn-ea"/>
                <a:cs typeface="+mn-ea"/>
              </a:rPr>
              <a:t>保证</a:t>
            </a:r>
            <a:r>
              <a:rPr sz="1600" dirty="0">
                <a:latin typeface="+mn-ea"/>
                <a:cs typeface="+mn-ea"/>
              </a:rPr>
              <a:t>他们在里面连糠渣菜叶都没有得到一点，还谈什么宝藏！我从不做那种蠢事。与其花时间去啃书本，还不如到垃圾堆翻几个烂萝卜啃啃。” </a:t>
            </a:r>
            <a:endParaRPr sz="1600" dirty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sz="1600" dirty="0">
                <a:latin typeface="+mn-ea"/>
                <a:cs typeface="+mn-ea"/>
              </a:rPr>
              <a:t>　　“算了吧，我的学者！”八哥说，“一个从垃圾堆里啃烂萝卜的嘴巴，来谈论书本上的事，是不大相宜的。还是去啃你的烂萝卜吧！</a:t>
            </a:r>
            <a:r>
              <a:rPr sz="1400" dirty="0">
                <a:latin typeface="+mn-ea"/>
                <a:cs typeface="+mn-ea"/>
              </a:rPr>
              <a:t>”</a:t>
            </a:r>
            <a:endParaRPr sz="1400" dirty="0">
              <a:latin typeface="+mn-ea"/>
              <a:cs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33425" y="13531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76643" y="100326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501607" y="1043495"/>
            <a:ext cx="526972" cy="5313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1704340"/>
            <a:ext cx="10332720" cy="439928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1100" b="1" dirty="0"/>
              <a:t> </a:t>
            </a:r>
            <a:r>
              <a:rPr lang="zh-CN" altLang="en-US" sz="1400" b="1" dirty="0"/>
              <a:t>  </a:t>
            </a:r>
            <a:r>
              <a:rPr lang="zh-CN" altLang="en-US" sz="1400" dirty="0"/>
              <a:t> </a:t>
            </a:r>
            <a:r>
              <a:rPr lang="zh-CN" altLang="en-US" dirty="0"/>
              <a:t>  </a:t>
            </a:r>
            <a:r>
              <a:rPr lang="zh-CN" altLang="en-US" dirty="0">
                <a:latin typeface="+mn-ea"/>
                <a:cs typeface="+mn-ea"/>
              </a:rPr>
              <a:t>云雀时常在天空飞翔，它能看到许多发生在地面的新奇事儿。</a:t>
            </a:r>
            <a:endParaRPr lang="zh-CN" altLang="en-US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altLang="zh-CN" dirty="0">
                <a:latin typeface="+mn-ea"/>
                <a:cs typeface="+mn-ea"/>
              </a:rPr>
              <a:t>     </a:t>
            </a:r>
            <a:r>
              <a:rPr lang="zh-CN" altLang="en-US" dirty="0">
                <a:latin typeface="+mn-ea"/>
                <a:cs typeface="+mn-ea"/>
              </a:rPr>
              <a:t>一天，云雀见几只狮子，追逐着一群斑马。眼看要接近了，斑马蓦地停下，迅速摆成一个大圆圈，一个个头朝里，尾朝外。狮子冲上来了，它们才一触及圈圈阵，便有一只只强劲的后蹄乱踢过来，重重地捶打在狮子的脑袋和身上。狮子吼声震天，却无可奈何。它们吃了大亏，灰溜溜地撤走了。</a:t>
            </a:r>
            <a:endParaRPr lang="zh-CN" altLang="en-US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altLang="zh-CN" dirty="0">
                <a:latin typeface="+mn-ea"/>
                <a:cs typeface="+mn-ea"/>
              </a:rPr>
              <a:t>      </a:t>
            </a:r>
            <a:r>
              <a:rPr lang="zh-CN" altLang="en-US" dirty="0">
                <a:latin typeface="+mn-ea"/>
                <a:cs typeface="+mn-ea"/>
              </a:rPr>
              <a:t>云雀非常欣赏斑马的圈圈阵，它即兴编了一支新歌，“斑马阵，真厉害，头朝里，尾对外，踢得狮子嘴巴歪”，在空中欢快地唱了起来。</a:t>
            </a:r>
            <a:endParaRPr lang="zh-CN" altLang="en-US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altLang="zh-CN" dirty="0">
                <a:latin typeface="+mn-ea"/>
                <a:cs typeface="+mn-ea"/>
              </a:rPr>
              <a:t>     </a:t>
            </a:r>
            <a:r>
              <a:rPr lang="zh-CN" altLang="en-US" dirty="0">
                <a:latin typeface="+mn-ea"/>
                <a:cs typeface="+mn-ea"/>
              </a:rPr>
              <a:t>第二天，云雀正在蓝天里唱歌，却发现那几只雄狮，紧紧追赶着一群野牛。距离越来越近了，野牛们呼啦一声撒开，形成了一个大圆圈。可是，它们一个个头朝外，尾向里。云雀急坏了，飞来飞去喊道：</a:t>
            </a:r>
            <a:endParaRPr lang="zh-CN" altLang="en-US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altLang="zh-CN" dirty="0">
                <a:latin typeface="+mn-ea"/>
                <a:cs typeface="+mn-ea"/>
              </a:rPr>
              <a:t>    </a:t>
            </a:r>
            <a:r>
              <a:rPr lang="zh-CN" altLang="en-US" dirty="0">
                <a:latin typeface="+mn-ea"/>
                <a:cs typeface="+mn-ea"/>
              </a:rPr>
              <a:t>“你们站错了，快，重来，像斑马那样，头向里，尾对外！”</a:t>
            </a:r>
            <a:r>
              <a:rPr lang="zh-CN" altLang="en-US" dirty="0"/>
              <a:t> 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38493" y="128005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《圈圈阵》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464" y="1308603"/>
            <a:ext cx="10461072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zh-CN" altLang="en-US" sz="1400" dirty="0"/>
              <a:t>     </a:t>
            </a:r>
            <a:r>
              <a:rPr lang="en-US" altLang="zh-CN" sz="1400" dirty="0">
                <a:sym typeface="+mn-ea"/>
              </a:rPr>
              <a:t> 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   </a:t>
            </a:r>
            <a:r>
              <a:rPr sz="1600" dirty="0">
                <a:latin typeface="+mn-ea"/>
                <a:cs typeface="+mn-ea"/>
                <a:sym typeface="+mn-ea"/>
              </a:rPr>
              <a:t>野牛们虽然听到了，却不加理睬，镇定地屹立着不动。</a:t>
            </a:r>
            <a:endParaRPr sz="1600" dirty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latin typeface="+mn-ea"/>
                <a:cs typeface="+mn-ea"/>
                <a:sym typeface="+mn-ea"/>
              </a:rPr>
              <a:t>        </a:t>
            </a:r>
            <a:r>
              <a:rPr sz="1600" dirty="0">
                <a:latin typeface="+mn-ea"/>
                <a:cs typeface="+mn-ea"/>
                <a:sym typeface="+mn-ea"/>
              </a:rPr>
              <a:t>一队大雁在牛阵上空飞动，听了云雀的呼喊，那只领头雁制止道：</a:t>
            </a:r>
            <a:endParaRPr sz="1600" dirty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latin typeface="+mn-ea"/>
                <a:cs typeface="+mn-ea"/>
                <a:sym typeface="+mn-ea"/>
              </a:rPr>
              <a:t>      </a:t>
            </a:r>
            <a:r>
              <a:rPr sz="1600" dirty="0">
                <a:latin typeface="+mn-ea"/>
                <a:cs typeface="+mn-ea"/>
                <a:sym typeface="+mn-ea"/>
              </a:rPr>
              <a:t>“云雀，别瞎叫了，野牛这样布阵是有道理的。”</a:t>
            </a:r>
            <a:endParaRPr sz="1600" dirty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latin typeface="+mn-ea"/>
                <a:cs typeface="+mn-ea"/>
                <a:sym typeface="+mn-ea"/>
              </a:rPr>
              <a:t>       </a:t>
            </a:r>
            <a:r>
              <a:rPr sz="1600" dirty="0">
                <a:latin typeface="+mn-ea"/>
                <a:cs typeface="+mn-ea"/>
                <a:sym typeface="+mn-ea"/>
              </a:rPr>
              <a:t>说话间，饥饿的狮子都张开血盆大口，凶狠地扑向野牛。野牛们肩并肩，一齐舞动着头上的两只锐角，迎击挑衅者。进攻的狮子，被角尖挑得头破血流，狼狈不堪，夹起尾巴逃窜了。云雀长长地吁了一口气，它一边赶着雁队，一边自我解嘲地说：</a:t>
            </a:r>
            <a:endParaRPr sz="1600" dirty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latin typeface="+mn-ea"/>
                <a:cs typeface="+mn-ea"/>
                <a:sym typeface="+mn-ea"/>
              </a:rPr>
              <a:t>     </a:t>
            </a:r>
            <a:r>
              <a:rPr sz="1600" dirty="0">
                <a:latin typeface="+mn-ea"/>
                <a:cs typeface="+mn-ea"/>
                <a:sym typeface="+mn-ea"/>
              </a:rPr>
              <a:t>“嚯，野牛站的位置，虽然与斑马不同，倒也挺顶用哩。”</a:t>
            </a:r>
            <a:endParaRPr sz="1600" dirty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latin typeface="+mn-ea"/>
                <a:cs typeface="+mn-ea"/>
                <a:sym typeface="+mn-ea"/>
              </a:rPr>
              <a:t>       </a:t>
            </a:r>
            <a:r>
              <a:rPr sz="1600" dirty="0">
                <a:latin typeface="+mn-ea"/>
                <a:cs typeface="+mn-ea"/>
                <a:sym typeface="+mn-ea"/>
              </a:rPr>
              <a:t>头雁嘎嘎地笑了，响亮地答道：</a:t>
            </a:r>
            <a:endParaRPr sz="1600" dirty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latin typeface="+mn-ea"/>
                <a:cs typeface="+mn-ea"/>
                <a:sym typeface="+mn-ea"/>
              </a:rPr>
              <a:t>     </a:t>
            </a:r>
            <a:r>
              <a:rPr sz="1600" dirty="0">
                <a:latin typeface="+mn-ea"/>
                <a:cs typeface="+mn-ea"/>
                <a:sym typeface="+mn-ea"/>
              </a:rPr>
              <a:t>“它们为了发挥自己的本领，站的位置确实相反，不过，它们的精神都极为可贵。那就是：在强敌面前，正如我们雁队所显示的一样，完完全全团结得像‘一’个‘人’！”</a:t>
            </a:r>
            <a:endParaRPr sz="1600" dirty="0">
              <a:latin typeface="+mn-ea"/>
              <a:cs typeface="+mn-ea"/>
              <a:sym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32224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23265" y="12007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66140" y="1678305"/>
            <a:ext cx="10158730" cy="440817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sz="1400" dirty="0">
                <a:latin typeface="+mn-ea"/>
              </a:rPr>
              <a:t> </a:t>
            </a:r>
            <a:r>
              <a:rPr lang="zh-CN" altLang="en-US" sz="1400" dirty="0"/>
              <a:t>    </a:t>
            </a:r>
            <a:r>
              <a:rPr lang="en-US" altLang="zh-CN" sz="1400" dirty="0"/>
              <a:t> </a:t>
            </a:r>
            <a:r>
              <a:rPr sz="1400" dirty="0">
                <a:latin typeface="+mn-ea"/>
                <a:cs typeface="+mn-ea"/>
              </a:rPr>
              <a:t>小鼹鼠有心要见见世面。听说阳光下有青的山、绿的水，水中有漫游的鱼群；河岸上是盛开的鲜花、结着硕果的树木；树上栖息着五彩的孔雀，娇小的黄莺在枝头婉啼……啊，这一切多么富于诱惑力！小鼹鼠非去饱览地面的风光不可了，因为，它这个时候的眼力还是挺不错的。</a:t>
            </a:r>
            <a:endParaRPr sz="1400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sz="1400" dirty="0">
                <a:latin typeface="+mn-ea"/>
                <a:cs typeface="+mn-ea"/>
              </a:rPr>
              <a:t>      </a:t>
            </a:r>
            <a:r>
              <a:rPr sz="1400" dirty="0">
                <a:latin typeface="+mn-ea"/>
                <a:cs typeface="+mn-ea"/>
              </a:rPr>
              <a:t>刚打地面的洞口出去，小鼹鼠撒欢似地跑着，才溜开几步，慈母的声音便从后面追了上来：“乖乖，你是不会游水的，小溪小河虽然幽美，掉进水里，‘咕噜咕</a:t>
            </a:r>
            <a:r>
              <a:rPr sz="1400" dirty="0">
                <a:latin typeface="+mn-ea"/>
                <a:cs typeface="+mn-ea"/>
                <a:sym typeface="+mn-ea"/>
              </a:rPr>
              <a:t>噜</a:t>
            </a:r>
            <a:r>
              <a:rPr sz="1400" dirty="0">
                <a:latin typeface="+mn-ea"/>
                <a:cs typeface="+mn-ea"/>
              </a:rPr>
              <a:t>’几口水会呛死你的！”</a:t>
            </a:r>
            <a:endParaRPr sz="1400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sz="1400" dirty="0">
                <a:latin typeface="+mn-ea"/>
                <a:cs typeface="+mn-ea"/>
              </a:rPr>
              <a:t>    </a:t>
            </a:r>
            <a:r>
              <a:rPr sz="1400" dirty="0">
                <a:latin typeface="+mn-ea"/>
                <a:cs typeface="+mn-ea"/>
              </a:rPr>
              <a:t>“我该怎么办？”小鼹鼠停下来回头问。</a:t>
            </a:r>
            <a:endParaRPr sz="1400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sz="1400" dirty="0">
                <a:latin typeface="+mn-ea"/>
                <a:cs typeface="+mn-ea"/>
              </a:rPr>
              <a:t>    </a:t>
            </a:r>
            <a:r>
              <a:rPr sz="1400" dirty="0">
                <a:latin typeface="+mn-ea"/>
                <a:cs typeface="+mn-ea"/>
              </a:rPr>
              <a:t>“千万小心，绝对不能到水边去。”</a:t>
            </a:r>
            <a:endParaRPr sz="1400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en-US" sz="1400" dirty="0">
                <a:latin typeface="+mn-ea"/>
                <a:cs typeface="+mn-ea"/>
              </a:rPr>
              <a:t>    </a:t>
            </a:r>
            <a:r>
              <a:rPr sz="1400" dirty="0">
                <a:latin typeface="+mn-ea"/>
                <a:cs typeface="+mn-ea"/>
              </a:rPr>
              <a:t>“记住啦。”小鼹鼠应着，放慢了脚步。</a:t>
            </a:r>
            <a:endParaRPr sz="1400" dirty="0">
              <a:latin typeface="+mn-ea"/>
              <a:cs typeface="+mn-ea"/>
            </a:endParaRPr>
          </a:p>
          <a:p>
            <a:pPr indent="0">
              <a:lnSpc>
                <a:spcPct val="200000"/>
              </a:lnSpc>
              <a:spcAft>
                <a:spcPts val="0"/>
              </a:spcAft>
            </a:pPr>
            <a:r>
              <a:rPr lang="zh-CN" altLang="en-US" sz="1400" kern="1500" spc="100" dirty="0">
                <a:latin typeface="+mn-ea"/>
                <a:sym typeface="+mn-ea"/>
              </a:rPr>
              <a:t>   “小宝贝，等一等，”小鼹鼠刚走了十多步，母亲的声音又从后面响起，“我忘了提醒你，树上的果子又大又多，成熟了，风一吹便会掉下来，一落到头上，准会将你的脑袋砸扁。”</a:t>
            </a:r>
            <a:endParaRPr sz="1400" dirty="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87245" y="1200785"/>
            <a:ext cx="4110990" cy="46482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《鼹鼠的儿子》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82326" y="9321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21292" y="9088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397_4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397_4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397_4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397_4*l_h_f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397_4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397_4*l_h_f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397_4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397_4*l_h_f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397_4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目录/CONTENTS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SLIDE_ID" val="custom20204397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l"/>
  <p:tag name="KSO_WM_SLIDE_LAYOUT_CNT" val="1_1"/>
</p:tagLst>
</file>

<file path=ppt/tags/tag20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20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207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2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3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5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5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56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6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8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99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0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05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08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0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1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28.xml><?xml version="1.0" encoding="utf-8"?>
<p:tagLst xmlns:p="http://schemas.openxmlformats.org/presentationml/2006/main">
  <p:tag name="KSO_WM_UNIT_PLACING_PICTURE_USER_VIEWPORT" val="{&quot;height&quot;:9115,&quot;width&quot;:6449}"/>
</p:tagLst>
</file>

<file path=ppt/tags/tag32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3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4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5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6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71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74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7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76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79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4397_21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COLOR_SCHEME_SHAPE_ID" val="59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204397_21*l_h_i*1_2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COLOR_SCHEME_SHAPE_ID" val="6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2_4"/>
  <p:tag name="KSO_WM_UNIT_ID" val="custom20204397_21*l_h_i*1_2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4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1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41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3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谢谢观看"/>
</p:tagLst>
</file>

<file path=ppt/tags/tag4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31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15.xml><?xml version="1.0" encoding="utf-8"?>
<p:tagLst xmlns:p="http://schemas.openxmlformats.org/presentationml/2006/main">
  <p:tag name="KSO_WM_SLIDE_ID" val="custom20204397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</p:tagLst>
</file>

<file path=ppt/tags/tag416.xml><?xml version="1.0" encoding="utf-8"?>
<p:tagLst xmlns:p="http://schemas.openxmlformats.org/presentationml/2006/main">
  <p:tag name="KSO_WPP_MARK_KEY" val="a79fe550-ea64-4e3d-af6d-c220ec487903"/>
  <p:tag name="COMMONDATA" val="eyJoZGlkIjoiMTkwYjAxZTEzNTNhNGM0YWMxY2M4ZDRkYTAwOGVhZDkifQ=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45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4530</Words>
  <Application>WPS 演示</Application>
  <PresentationFormat>宽屏</PresentationFormat>
  <Paragraphs>237</Paragraphs>
  <Slides>25</Slides>
  <Notes>19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汉仪旗黑-85S</vt:lpstr>
      <vt:lpstr>Calibri</vt:lpstr>
      <vt:lpstr>Segoe UI</vt:lpstr>
      <vt:lpstr>Arial Unicode MS</vt:lpstr>
      <vt:lpstr>1_Office 主题​​</vt:lpstr>
      <vt:lpstr>复试内容</vt:lpstr>
      <vt:lpstr>PowerPoint 演示文稿</vt:lpstr>
      <vt:lpstr>朗诵（命题）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声乐（命题）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表演</vt:lpstr>
      <vt:lpstr>形体（命题）</vt:lpstr>
      <vt:lpstr>PowerPoint 演示文稿</vt:lpstr>
      <vt:lpstr>祝考试顺利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复试内容</dc:title>
  <dc:creator>user</dc:creator>
  <cp:lastModifiedBy>zsb</cp:lastModifiedBy>
  <cp:revision>461</cp:revision>
  <dcterms:created xsi:type="dcterms:W3CDTF">2019-06-19T02:08:00Z</dcterms:created>
  <dcterms:modified xsi:type="dcterms:W3CDTF">2023-02-07T13:45:15Z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A58C7EB1222D445B833C4F0B5C65049D</vt:lpwstr>
  </property>
</Properties>
</file>