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09" r:id="rId3"/>
    <p:sldId id="410" r:id="rId4"/>
    <p:sldId id="411" r:id="rId6"/>
    <p:sldId id="516" r:id="rId7"/>
    <p:sldId id="416" r:id="rId8"/>
    <p:sldId id="481" r:id="rId9"/>
    <p:sldId id="425" r:id="rId10"/>
    <p:sldId id="426" r:id="rId11"/>
    <p:sldId id="515" r:id="rId12"/>
    <p:sldId id="428" r:id="rId13"/>
    <p:sldId id="501" r:id="rId14"/>
    <p:sldId id="417" r:id="rId15"/>
    <p:sldId id="418" r:id="rId16"/>
    <p:sldId id="421" r:id="rId17"/>
    <p:sldId id="429" r:id="rId18"/>
    <p:sldId id="430" r:id="rId19"/>
    <p:sldId id="431" r:id="rId20"/>
    <p:sldId id="432" r:id="rId21"/>
    <p:sldId id="423" r:id="rId22"/>
    <p:sldId id="424" r:id="rId23"/>
    <p:sldId id="434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0KsSoWbozJapyxqhlg9RA==" hashData="EhEVDjzrEMoa6uT44rA3Ko+P6Z8="/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96"/>
      </p:cViewPr>
      <p:guideLst>
        <p:guide orient="horz" pos="219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397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34F56-0714-4F24-A7F1-9FE321068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5" Type="http://schemas.openxmlformats.org/officeDocument/2006/relationships/tags" Target="../tags/tag173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900407" y="0"/>
              <a:ext cx="10291593" cy="1352550"/>
              <a:chOff x="1900407" y="0"/>
              <a:chExt cx="10291593" cy="1352550"/>
            </a:xfrm>
          </p:grpSpPr>
          <p:sp>
            <p:nvSpPr>
              <p:cNvPr id="15" name="Freeform 5"/>
              <p:cNvSpPr/>
              <p:nvPr userDrawn="1">
                <p:custDataLst>
                  <p:tags r:id="rId3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 userDrawn="1"/>
          </p:nvGrpSpPr>
          <p:grpSpPr>
            <a:xfrm rot="10800000">
              <a:off x="0" y="5505449"/>
              <a:ext cx="10291593" cy="1352550"/>
              <a:chOff x="1900407" y="0"/>
              <a:chExt cx="10291593" cy="1352550"/>
            </a:xfrm>
          </p:grpSpPr>
          <p:sp>
            <p:nvSpPr>
              <p:cNvPr id="21" name="Freeform 5"/>
              <p:cNvSpPr/>
              <p:nvPr userDrawn="1">
                <p:custDataLst>
                  <p:tags r:id="rId5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0"/>
            </p:custDataLst>
          </p:nvPr>
        </p:nvSpPr>
        <p:spPr>
          <a:xfrm>
            <a:off x="2920524" y="2717483"/>
            <a:ext cx="6350000" cy="1217295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algn="dist"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7250589" y="4357688"/>
            <a:ext cx="1944370" cy="408940"/>
          </a:xfrm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r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 algn="r"/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2"/>
            </p:custDataLst>
          </p:nvPr>
        </p:nvSpPr>
        <p:spPr>
          <a:xfrm>
            <a:off x="2996088" y="4357688"/>
            <a:ext cx="1944370" cy="4089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l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/>
            <a:r>
              <a:rPr lang="zh-CN" altLang="en-US"/>
              <a:t>编辑文本</a:t>
            </a:r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13"/>
            </p:custDataLst>
          </p:nvPr>
        </p:nvCxnSpPr>
        <p:spPr>
          <a:xfrm>
            <a:off x="2995772" y="4129088"/>
            <a:ext cx="619950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5"/>
          <p:cNvSpPr>
            <a:spLocks noGrp="1"/>
          </p:cNvSpPr>
          <p:nvPr>
            <p:ph type="subTitle" sz="quarter" idx="16" hasCustomPrompt="1"/>
            <p:custDataLst>
              <p:tags r:id="rId14"/>
            </p:custDataLst>
          </p:nvPr>
        </p:nvSpPr>
        <p:spPr>
          <a:xfrm>
            <a:off x="2920843" y="2065973"/>
            <a:ext cx="6350635" cy="44894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dist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dist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1" name="组合 2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900407" y="0"/>
              <a:ext cx="10291593" cy="1352550"/>
              <a:chOff x="1900407" y="0"/>
              <a:chExt cx="10291593" cy="1352550"/>
            </a:xfrm>
          </p:grpSpPr>
          <p:sp>
            <p:nvSpPr>
              <p:cNvPr id="19" name="Freeform 5"/>
              <p:cNvSpPr/>
              <p:nvPr userDrawn="1">
                <p:custDataLst>
                  <p:tags r:id="rId3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 rot="10800000">
              <a:off x="0" y="5505449"/>
              <a:ext cx="10291593" cy="1352550"/>
              <a:chOff x="1900407" y="0"/>
              <a:chExt cx="10291593" cy="1352550"/>
            </a:xfrm>
          </p:grpSpPr>
          <p:sp>
            <p:nvSpPr>
              <p:cNvPr id="17" name="Freeform 5"/>
              <p:cNvSpPr/>
              <p:nvPr userDrawn="1">
                <p:custDataLst>
                  <p:tags r:id="rId5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0"/>
            </p:custDataLst>
          </p:nvPr>
        </p:nvSpPr>
        <p:spPr>
          <a:xfrm>
            <a:off x="2869346" y="2452688"/>
            <a:ext cx="6453309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dist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869346" y="4043997"/>
            <a:ext cx="6453309" cy="651980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1" name="组合 2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16" name="组合 1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0" name="任意多边形: 形状 1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18" name="任意多边形: 形状 1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 rot="10800000">
            <a:off x="11436841" y="106151"/>
            <a:ext cx="624118" cy="159795"/>
            <a:chOff x="131041" y="6019911"/>
            <a:chExt cx="624118" cy="144389"/>
          </a:xfrm>
        </p:grpSpPr>
        <p:sp>
          <p:nvSpPr>
            <p:cNvPr id="15" name="任意多边形: 形状 14"/>
            <p:cNvSpPr/>
            <p:nvPr>
              <p:custDataLst>
                <p:tags r:id="rId10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Freeform 5"/>
            <p:cNvSpPr/>
            <p:nvPr>
              <p:custDataLst>
                <p:tags r:id="rId11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17" name="组合 16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1" name="任意多边形: 形状 20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19" name="任意多边形: 形状 18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17" name="组合 16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1" name="任意多边形: 形状 20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19" name="任意多边形: 形状 18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>
            <p:custDataLst>
              <p:tags r:id="rId3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24" name="组合 23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6" name="任意多边形: 形状 2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>
            <p:custDataLst>
              <p:tags r:id="rId3"/>
            </p:custDataLst>
          </p:nvPr>
        </p:nvGrpSpPr>
        <p:grpSpPr>
          <a:xfrm>
            <a:off x="131041" y="6395118"/>
            <a:ext cx="11929918" cy="253311"/>
            <a:chOff x="131041" y="6395118"/>
            <a:chExt cx="11929918" cy="253311"/>
          </a:xfrm>
        </p:grpSpPr>
        <p:grpSp>
          <p:nvGrpSpPr>
            <p:cNvPr id="22" name="组合 21"/>
            <p:cNvGrpSpPr/>
            <p:nvPr/>
          </p:nvGrpSpPr>
          <p:grpSpPr>
            <a:xfrm>
              <a:off x="131041" y="6399948"/>
              <a:ext cx="986770" cy="248481"/>
              <a:chOff x="131041" y="6022293"/>
              <a:chExt cx="624118" cy="142009"/>
            </a:xfrm>
          </p:grpSpPr>
          <p:sp>
            <p:nvSpPr>
              <p:cNvPr id="27" name="任意多边形: 形状 26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5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22293"/>
                <a:ext cx="477190" cy="142007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0800000">
              <a:off x="11074189" y="6395118"/>
              <a:ext cx="986770" cy="248494"/>
              <a:chOff x="131041" y="6022283"/>
              <a:chExt cx="624118" cy="142016"/>
            </a:xfrm>
          </p:grpSpPr>
          <p:sp>
            <p:nvSpPr>
              <p:cNvPr id="24" name="任意多边形: 形状 23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8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22292"/>
                <a:ext cx="477190" cy="142007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9" name="组合 28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1" name="任意多边形: 形状 30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2752725"/>
            <a:ext cx="12191998" cy="1352551"/>
            <a:chOff x="0" y="2752725"/>
            <a:chExt cx="12191998" cy="1352551"/>
          </a:xfrm>
        </p:grpSpPr>
        <p:sp>
          <p:nvSpPr>
            <p:cNvPr id="14" name="任意多边形: 形状 13"/>
            <p:cNvSpPr/>
            <p:nvPr userDrawn="1">
              <p:custDataLst>
                <p:tags r:id="rId3"/>
              </p:custDataLst>
            </p:nvPr>
          </p:nvSpPr>
          <p:spPr bwMode="auto">
            <a:xfrm rot="10800000" flipV="1">
              <a:off x="9410641" y="2752726"/>
              <a:ext cx="2781357" cy="1352550"/>
            </a:xfrm>
            <a:custGeom>
              <a:avLst/>
              <a:gdLst>
                <a:gd name="connsiteX0" fmla="*/ 370315 w 2781357"/>
                <a:gd name="connsiteY0" fmla="*/ 0 h 1352550"/>
                <a:gd name="connsiteX1" fmla="*/ 68479 w 2781357"/>
                <a:gd name="connsiteY1" fmla="*/ 0 h 1352550"/>
                <a:gd name="connsiteX2" fmla="*/ 0 w 2781357"/>
                <a:gd name="connsiteY2" fmla="*/ 0 h 1352550"/>
                <a:gd name="connsiteX3" fmla="*/ 0 w 2781357"/>
                <a:gd name="connsiteY3" fmla="*/ 1352550 h 1352550"/>
                <a:gd name="connsiteX4" fmla="*/ 2781357 w 2781357"/>
                <a:gd name="connsiteY4" fmla="*/ 1352550 h 1352550"/>
                <a:gd name="connsiteX5" fmla="*/ 1912150 w 2781357"/>
                <a:gd name="connsiteY5" fmla="*/ 676275 h 1352550"/>
                <a:gd name="connsiteX6" fmla="*/ 370315 w 2781357"/>
                <a:gd name="connsiteY6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1357" h="1352550">
                  <a:moveTo>
                    <a:pt x="370315" y="0"/>
                  </a:moveTo>
                  <a:cubicBezTo>
                    <a:pt x="263144" y="0"/>
                    <a:pt x="162672" y="0"/>
                    <a:pt x="68479" y="0"/>
                  </a:cubicBezTo>
                  <a:lnTo>
                    <a:pt x="0" y="0"/>
                  </a:lnTo>
                  <a:lnTo>
                    <a:pt x="0" y="1352550"/>
                  </a:lnTo>
                  <a:lnTo>
                    <a:pt x="2781357" y="1352550"/>
                  </a:lnTo>
                  <a:cubicBezTo>
                    <a:pt x="2781357" y="1352550"/>
                    <a:pt x="2328990" y="1143000"/>
                    <a:pt x="1912150" y="676275"/>
                  </a:cubicBezTo>
                  <a:cubicBezTo>
                    <a:pt x="1497678" y="209550"/>
                    <a:pt x="1194522" y="104775"/>
                    <a:pt x="37031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 bwMode="auto">
            <a:xfrm flipV="1">
              <a:off x="0" y="2752725"/>
              <a:ext cx="2781357" cy="1352550"/>
            </a:xfrm>
            <a:custGeom>
              <a:avLst/>
              <a:gdLst>
                <a:gd name="connsiteX0" fmla="*/ 370315 w 2781357"/>
                <a:gd name="connsiteY0" fmla="*/ 0 h 1352550"/>
                <a:gd name="connsiteX1" fmla="*/ 68479 w 2781357"/>
                <a:gd name="connsiteY1" fmla="*/ 0 h 1352550"/>
                <a:gd name="connsiteX2" fmla="*/ 0 w 2781357"/>
                <a:gd name="connsiteY2" fmla="*/ 0 h 1352550"/>
                <a:gd name="connsiteX3" fmla="*/ 0 w 2781357"/>
                <a:gd name="connsiteY3" fmla="*/ 1352550 h 1352550"/>
                <a:gd name="connsiteX4" fmla="*/ 2781357 w 2781357"/>
                <a:gd name="connsiteY4" fmla="*/ 1352550 h 1352550"/>
                <a:gd name="connsiteX5" fmla="*/ 1912150 w 2781357"/>
                <a:gd name="connsiteY5" fmla="*/ 676275 h 1352550"/>
                <a:gd name="connsiteX6" fmla="*/ 370315 w 2781357"/>
                <a:gd name="connsiteY6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1357" h="1352550">
                  <a:moveTo>
                    <a:pt x="370315" y="0"/>
                  </a:moveTo>
                  <a:cubicBezTo>
                    <a:pt x="263144" y="0"/>
                    <a:pt x="162672" y="0"/>
                    <a:pt x="68479" y="0"/>
                  </a:cubicBezTo>
                  <a:lnTo>
                    <a:pt x="0" y="0"/>
                  </a:lnTo>
                  <a:lnTo>
                    <a:pt x="0" y="1352550"/>
                  </a:lnTo>
                  <a:lnTo>
                    <a:pt x="2781357" y="1352550"/>
                  </a:lnTo>
                  <a:cubicBezTo>
                    <a:pt x="2781357" y="1352550"/>
                    <a:pt x="2328990" y="1143000"/>
                    <a:pt x="1912150" y="676275"/>
                  </a:cubicBezTo>
                  <a:cubicBezTo>
                    <a:pt x="1497678" y="209550"/>
                    <a:pt x="1194522" y="104775"/>
                    <a:pt x="37031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5292408" y="2750185"/>
            <a:ext cx="454914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0"/>
            </p:custDataLst>
          </p:nvPr>
        </p:nvSpPr>
        <p:spPr>
          <a:xfrm>
            <a:off x="5446078" y="3509963"/>
            <a:ext cx="4241800" cy="505143"/>
          </a:xfrm>
        </p:spPr>
        <p:txBody>
          <a:bodyPr vert="horz" wrap="square" lIns="91440" tIns="45720" rIns="91440" bIns="45720" rtlCol="0">
            <a:normAutofit/>
          </a:bodyPr>
          <a:lstStyle>
            <a:lvl1pPr marL="0" indent="0" algn="l">
              <a:buNone/>
              <a:defRPr kumimoji="0" lang="zh-CN" altLang="en-US" b="0" i="0" kern="0" spc="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5446078" y="2750186"/>
            <a:ext cx="4241800" cy="726439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>
              <a:defRPr lang="zh-CN" altLang="en-US" sz="3600" b="0" kern="0" spc="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9" name="组合 28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1" name="任意多边形: 形状 30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31" name="组合 3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5" name="任意多边形: 形状 34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>
            <p:custDataLst>
              <p:tags r:id="rId6"/>
            </p:custDataLst>
          </p:nvPr>
        </p:nvSpPr>
        <p:spPr bwMode="auto">
          <a:xfrm rot="10800000" flipV="1">
            <a:off x="9410641" y="2752726"/>
            <a:ext cx="2781357" cy="1352550"/>
          </a:xfrm>
          <a:custGeom>
            <a:avLst/>
            <a:gdLst>
              <a:gd name="connsiteX0" fmla="*/ 370315 w 2781357"/>
              <a:gd name="connsiteY0" fmla="*/ 0 h 1352550"/>
              <a:gd name="connsiteX1" fmla="*/ 68479 w 2781357"/>
              <a:gd name="connsiteY1" fmla="*/ 0 h 1352550"/>
              <a:gd name="connsiteX2" fmla="*/ 0 w 2781357"/>
              <a:gd name="connsiteY2" fmla="*/ 0 h 1352550"/>
              <a:gd name="connsiteX3" fmla="*/ 0 w 2781357"/>
              <a:gd name="connsiteY3" fmla="*/ 1352550 h 1352550"/>
              <a:gd name="connsiteX4" fmla="*/ 2781357 w 2781357"/>
              <a:gd name="connsiteY4" fmla="*/ 1352550 h 1352550"/>
              <a:gd name="connsiteX5" fmla="*/ 1912150 w 2781357"/>
              <a:gd name="connsiteY5" fmla="*/ 676275 h 1352550"/>
              <a:gd name="connsiteX6" fmla="*/ 370315 w 2781357"/>
              <a:gd name="connsiteY6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1357" h="1352550">
                <a:moveTo>
                  <a:pt x="370315" y="0"/>
                </a:moveTo>
                <a:cubicBezTo>
                  <a:pt x="263144" y="0"/>
                  <a:pt x="162672" y="0"/>
                  <a:pt x="68479" y="0"/>
                </a:cubicBezTo>
                <a:lnTo>
                  <a:pt x="0" y="0"/>
                </a:lnTo>
                <a:lnTo>
                  <a:pt x="0" y="1352550"/>
                </a:lnTo>
                <a:lnTo>
                  <a:pt x="2781357" y="1352550"/>
                </a:lnTo>
                <a:cubicBezTo>
                  <a:pt x="2781357" y="1352550"/>
                  <a:pt x="2328990" y="1143000"/>
                  <a:pt x="1912150" y="676275"/>
                </a:cubicBezTo>
                <a:cubicBezTo>
                  <a:pt x="1497678" y="209550"/>
                  <a:pt x="1194522" y="104775"/>
                  <a:pt x="37031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8" name="组合 27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2" name="任意多边形: 形状 31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2" name="组合 21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90.xml"/><Relationship Id="rId24" Type="http://schemas.openxmlformats.org/officeDocument/2006/relationships/tags" Target="../tags/tag189.xml"/><Relationship Id="rId23" Type="http://schemas.openxmlformats.org/officeDocument/2006/relationships/tags" Target="../tags/tag188.xml"/><Relationship Id="rId22" Type="http://schemas.openxmlformats.org/officeDocument/2006/relationships/tags" Target="../tags/tag187.xml"/><Relationship Id="rId21" Type="http://schemas.openxmlformats.org/officeDocument/2006/relationships/tags" Target="../tags/tag186.xml"/><Relationship Id="rId20" Type="http://schemas.openxmlformats.org/officeDocument/2006/relationships/tags" Target="../tags/tag18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tags" Target="../tags/tag299.xml"/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6" Type="http://schemas.openxmlformats.org/officeDocument/2006/relationships/notesSlide" Target="../notesSlides/notesSlide9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05.xml"/><Relationship Id="rId13" Type="http://schemas.openxmlformats.org/officeDocument/2006/relationships/tags" Target="../tags/tag304.xml"/><Relationship Id="rId12" Type="http://schemas.openxmlformats.org/officeDocument/2006/relationships/tags" Target="../tags/tag303.xml"/><Relationship Id="rId11" Type="http://schemas.openxmlformats.org/officeDocument/2006/relationships/tags" Target="../tags/tag302.xml"/><Relationship Id="rId10" Type="http://schemas.openxmlformats.org/officeDocument/2006/relationships/tags" Target="../tags/tag301.xml"/><Relationship Id="rId1" Type="http://schemas.openxmlformats.org/officeDocument/2006/relationships/tags" Target="../tags/tag29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14.xml"/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318.xml"/><Relationship Id="rId12" Type="http://schemas.openxmlformats.org/officeDocument/2006/relationships/tags" Target="../tags/tag317.xml"/><Relationship Id="rId11" Type="http://schemas.openxmlformats.org/officeDocument/2006/relationships/tags" Target="../tags/tag316.xml"/><Relationship Id="rId10" Type="http://schemas.openxmlformats.org/officeDocument/2006/relationships/tags" Target="../tags/tag315.xml"/><Relationship Id="rId1" Type="http://schemas.openxmlformats.org/officeDocument/2006/relationships/tags" Target="../tags/tag30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32.xml"/><Relationship Id="rId8" Type="http://schemas.openxmlformats.org/officeDocument/2006/relationships/tags" Target="../tags/tag331.xml"/><Relationship Id="rId7" Type="http://schemas.openxmlformats.org/officeDocument/2006/relationships/tags" Target="../tags/tag330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tags" Target="../tags/tag327.xml"/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33.xml"/><Relationship Id="rId10" Type="http://schemas.openxmlformats.org/officeDocument/2006/relationships/image" Target="../media/image1.jpeg"/><Relationship Id="rId1" Type="http://schemas.openxmlformats.org/officeDocument/2006/relationships/tags" Target="../tags/tag32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42.xml"/><Relationship Id="rId8" Type="http://schemas.openxmlformats.org/officeDocument/2006/relationships/tags" Target="../tags/tag341.xml"/><Relationship Id="rId7" Type="http://schemas.openxmlformats.org/officeDocument/2006/relationships/tags" Target="../tags/tag340.xml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43.xml"/><Relationship Id="rId10" Type="http://schemas.openxmlformats.org/officeDocument/2006/relationships/image" Target="../media/image2.jpeg"/><Relationship Id="rId1" Type="http://schemas.openxmlformats.org/officeDocument/2006/relationships/tags" Target="../tags/tag33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52.xml"/><Relationship Id="rId8" Type="http://schemas.openxmlformats.org/officeDocument/2006/relationships/tags" Target="../tags/tag351.xml"/><Relationship Id="rId7" Type="http://schemas.openxmlformats.org/officeDocument/2006/relationships/tags" Target="../tags/tag350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53.xml"/><Relationship Id="rId10" Type="http://schemas.openxmlformats.org/officeDocument/2006/relationships/image" Target="../media/image3.jpeg"/><Relationship Id="rId1" Type="http://schemas.openxmlformats.org/officeDocument/2006/relationships/tags" Target="../tags/tag34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62.xml"/><Relationship Id="rId8" Type="http://schemas.openxmlformats.org/officeDocument/2006/relationships/tags" Target="../tags/tag361.xml"/><Relationship Id="rId7" Type="http://schemas.openxmlformats.org/officeDocument/2006/relationships/tags" Target="../tags/tag360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tags" Target="../tags/tag357.xml"/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63.xml"/><Relationship Id="rId10" Type="http://schemas.openxmlformats.org/officeDocument/2006/relationships/image" Target="../media/image4.jpeg"/><Relationship Id="rId1" Type="http://schemas.openxmlformats.org/officeDocument/2006/relationships/tags" Target="../tags/tag35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72.xml"/><Relationship Id="rId8" Type="http://schemas.openxmlformats.org/officeDocument/2006/relationships/tags" Target="../tags/tag371.xml"/><Relationship Id="rId7" Type="http://schemas.openxmlformats.org/officeDocument/2006/relationships/tags" Target="../tags/tag370.x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tags" Target="../tags/tag367.xml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3" Type="http://schemas.openxmlformats.org/officeDocument/2006/relationships/notesSlide" Target="../notesSlides/notesSlide16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73.xml"/><Relationship Id="rId10" Type="http://schemas.openxmlformats.org/officeDocument/2006/relationships/image" Target="../media/image5.jpeg"/><Relationship Id="rId1" Type="http://schemas.openxmlformats.org/officeDocument/2006/relationships/tags" Target="../tags/tag36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tags" Target="../tags/tag380.xml"/><Relationship Id="rId6" Type="http://schemas.openxmlformats.org/officeDocument/2006/relationships/tags" Target="../tags/tag379.xml"/><Relationship Id="rId5" Type="http://schemas.openxmlformats.org/officeDocument/2006/relationships/tags" Target="../tags/tag378.xml"/><Relationship Id="rId4" Type="http://schemas.openxmlformats.org/officeDocument/2006/relationships/tags" Target="../tags/tag377.xml"/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3" Type="http://schemas.openxmlformats.org/officeDocument/2006/relationships/notesSlide" Target="../notesSlides/notesSlide17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83.xml"/><Relationship Id="rId10" Type="http://schemas.openxmlformats.org/officeDocument/2006/relationships/image" Target="../media/image6.jpeg"/><Relationship Id="rId1" Type="http://schemas.openxmlformats.org/officeDocument/2006/relationships/tags" Target="../tags/tag374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88.xml"/><Relationship Id="rId4" Type="http://schemas.openxmlformats.org/officeDocument/2006/relationships/tags" Target="../tags/tag387.xml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202.xml"/><Relationship Id="rId1" Type="http://schemas.openxmlformats.org/officeDocument/2006/relationships/tags" Target="../tags/tag193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93.xml"/><Relationship Id="rId4" Type="http://schemas.openxmlformats.org/officeDocument/2006/relationships/tags" Target="../tags/tag392.xml"/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21.xml"/><Relationship Id="rId13" Type="http://schemas.openxmlformats.org/officeDocument/2006/relationships/tags" Target="../tags/tag220.xml"/><Relationship Id="rId12" Type="http://schemas.openxmlformats.org/officeDocument/2006/relationships/tags" Target="../tags/tag219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tags" Target="../tags/tag20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35.xml"/><Relationship Id="rId13" Type="http://schemas.openxmlformats.org/officeDocument/2006/relationships/tags" Target="../tags/tag234.xml"/><Relationship Id="rId12" Type="http://schemas.openxmlformats.org/officeDocument/2006/relationships/tags" Target="../tags/tag233.xml"/><Relationship Id="rId11" Type="http://schemas.openxmlformats.org/officeDocument/2006/relationships/tags" Target="../tags/tag232.xml"/><Relationship Id="rId10" Type="http://schemas.openxmlformats.org/officeDocument/2006/relationships/tags" Target="../tags/tag231.xml"/><Relationship Id="rId1" Type="http://schemas.openxmlformats.org/officeDocument/2006/relationships/tags" Target="../tags/tag22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49.xml"/><Relationship Id="rId13" Type="http://schemas.openxmlformats.org/officeDocument/2006/relationships/tags" Target="../tags/tag248.xml"/><Relationship Id="rId12" Type="http://schemas.openxmlformats.org/officeDocument/2006/relationships/tags" Target="../tags/tag247.xml"/><Relationship Id="rId11" Type="http://schemas.openxmlformats.org/officeDocument/2006/relationships/tags" Target="../tags/tag246.xml"/><Relationship Id="rId10" Type="http://schemas.openxmlformats.org/officeDocument/2006/relationships/tags" Target="../tags/tag245.xml"/><Relationship Id="rId1" Type="http://schemas.openxmlformats.org/officeDocument/2006/relationships/tags" Target="../tags/tag23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tags" Target="../tags/tag257.xml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tags" Target="../tags/tag25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77.xml"/><Relationship Id="rId13" Type="http://schemas.openxmlformats.org/officeDocument/2006/relationships/tags" Target="../tags/tag276.xml"/><Relationship Id="rId12" Type="http://schemas.openxmlformats.org/officeDocument/2006/relationships/tags" Target="../tags/tag275.xml"/><Relationship Id="rId11" Type="http://schemas.openxmlformats.org/officeDocument/2006/relationships/tags" Target="../tags/tag274.xml"/><Relationship Id="rId10" Type="http://schemas.openxmlformats.org/officeDocument/2006/relationships/tags" Target="../tags/tag273.xml"/><Relationship Id="rId1" Type="http://schemas.openxmlformats.org/officeDocument/2006/relationships/tags" Target="../tags/tag26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86.xml"/><Relationship Id="rId8" Type="http://schemas.openxmlformats.org/officeDocument/2006/relationships/tags" Target="../tags/tag285.xml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91.xml"/><Relationship Id="rId13" Type="http://schemas.openxmlformats.org/officeDocument/2006/relationships/tags" Target="../tags/tag290.xml"/><Relationship Id="rId12" Type="http://schemas.openxmlformats.org/officeDocument/2006/relationships/tags" Target="../tags/tag289.xml"/><Relationship Id="rId11" Type="http://schemas.openxmlformats.org/officeDocument/2006/relationships/tags" Target="../tags/tag288.xml"/><Relationship Id="rId10" Type="http://schemas.openxmlformats.org/officeDocument/2006/relationships/tags" Target="../tags/tag287.xml"/><Relationship Id="rId1" Type="http://schemas.openxmlformats.org/officeDocument/2006/relationships/tags" Target="../tags/tag2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13"/>
          </p:nvPr>
        </p:nvSpPr>
        <p:spPr>
          <a:xfrm>
            <a:off x="2995930" y="2717800"/>
            <a:ext cx="6274435" cy="1217295"/>
          </a:xfrm>
        </p:spPr>
        <p:txBody>
          <a:bodyPr>
            <a:normAutofit/>
          </a:bodyPr>
          <a:lstStyle/>
          <a:p>
            <a:r>
              <a:rPr lang="zh-CN" altLang="en-US"/>
              <a:t>复试内容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5440045" y="4358005"/>
            <a:ext cx="1944370" cy="408940"/>
          </a:xfrm>
        </p:spPr>
        <p:txBody>
          <a:bodyPr/>
          <a:lstStyle/>
          <a:p>
            <a:r>
              <a:rPr lang="en-US" altLang="zh-CN" dirty="0"/>
              <a:t>     2024</a:t>
            </a:r>
            <a:r>
              <a:rPr dirty="0"/>
              <a:t>年</a:t>
            </a:r>
            <a:r>
              <a:rPr lang="en-US" dirty="0"/>
              <a:t>2</a:t>
            </a:r>
            <a:r>
              <a:rPr dirty="0"/>
              <a:t>月</a:t>
            </a:r>
            <a:endParaRPr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6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2024</a:t>
            </a:r>
            <a:r>
              <a:rPr dirty="0"/>
              <a:t>年</a:t>
            </a:r>
            <a:r>
              <a:rPr lang="zh-CN" altLang="en-US" dirty="0"/>
              <a:t>上海戏剧学院 表演（戏剧影视）专业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922552" y="1361653"/>
            <a:ext cx="10287301" cy="4869461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559435" y="1185545"/>
            <a:ext cx="11080750" cy="545020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4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66115" y="1701165"/>
            <a:ext cx="10916920" cy="4949825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dirty="0"/>
              <a:t>   </a:t>
            </a:r>
            <a:r>
              <a:rPr lang="en-US" altLang="zh-CN" sz="1400" spc="0" dirty="0">
                <a:solidFill>
                  <a:schemeClr val="tx1"/>
                </a:solidFill>
                <a:uFillTx/>
              </a:rPr>
              <a:t>  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奴才总不过是寻人诉苦。只要这样，也只能这样。有一日，他遇到一个聪明人。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</a:rPr>
              <a:t>    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“先生</a:t>
            </a:r>
            <a:r>
              <a:rPr lang="en-US" altLang="zh-CN" sz="1400" spc="0" dirty="0">
                <a:solidFill>
                  <a:schemeClr val="tx1"/>
                </a:solidFill>
                <a:uFillTx/>
              </a:rPr>
              <a:t>!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”他悲哀地说，眼泪联成一线，就从眼角上直流下来。“你知道的。我所过的简直不是人的生活。吃的是一天未必有一餐，这一餐又不过是高梁皮，连猪狗都不要吃的，尚且只有一小碗……”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</a:rPr>
              <a:t>    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“这实在令人同情。”聪明人也惨然说。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</a:rPr>
              <a:t>    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“可不是么</a:t>
            </a:r>
            <a:r>
              <a:rPr lang="en-US" altLang="zh-CN" sz="1400" spc="0" dirty="0">
                <a:solidFill>
                  <a:schemeClr val="tx1"/>
                </a:solidFill>
                <a:uFillTx/>
              </a:rPr>
              <a:t>!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”他高兴了。“可是做工是昼夜无休息的：清早担水晚烧饭，上午跑街夜磨面，晴洗衣服雨张伞，冬烧汽炉夏打扇。半夜要煨银耳，侍候主人耍钱；头钱从来没分，有时还挨皮鞭……”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</a:rPr>
              <a:t>    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“唉唉……”聪明人叹息着，眼圈有些发红，似乎要下泪。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</a:rPr>
              <a:t>    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“先生</a:t>
            </a:r>
            <a:r>
              <a:rPr lang="en-US" altLang="zh-CN" sz="1400" spc="0" dirty="0">
                <a:solidFill>
                  <a:schemeClr val="tx1"/>
                </a:solidFill>
                <a:uFillTx/>
              </a:rPr>
              <a:t>!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我这样是敷衍不下去的。我总得另外想法子。可是什么法子呢</a:t>
            </a:r>
            <a:r>
              <a:rPr lang="en-US" altLang="zh-CN" sz="1400" spc="0" dirty="0">
                <a:solidFill>
                  <a:schemeClr val="tx1"/>
                </a:solidFill>
                <a:uFillTx/>
              </a:rPr>
              <a:t>?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……”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</a:rPr>
              <a:t>   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“</a:t>
            </a:r>
            <a:r>
              <a:rPr lang="en-US" altLang="zh-CN" sz="1400" spc="0" dirty="0">
                <a:solidFill>
                  <a:schemeClr val="tx1"/>
                </a:solidFill>
                <a:uFillTx/>
              </a:rPr>
              <a:t> 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我想，你总会好起来……”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</a:rPr>
              <a:t>    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“是么</a:t>
            </a:r>
            <a:r>
              <a:rPr lang="en-US" altLang="zh-CN" sz="1400" spc="0" dirty="0">
                <a:solidFill>
                  <a:schemeClr val="tx1"/>
                </a:solidFill>
                <a:uFillTx/>
              </a:rPr>
              <a:t>?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但愿如此。可是我对先生诉了冤苦，又得你的同情和慰安，已经舒坦得不少了。可见天理没有灭绝……”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</a:rPr>
              <a:t>      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但是，不几日，他又不平起来了，仍然寻人去诉苦。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</a:rPr>
              <a:t>    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“先生</a:t>
            </a:r>
            <a:r>
              <a:rPr lang="en-US" altLang="zh-CN" sz="1400" spc="0" dirty="0">
                <a:solidFill>
                  <a:schemeClr val="tx1"/>
                </a:solidFill>
                <a:uFillTx/>
              </a:rPr>
              <a:t>!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”他流着眼泪说，“你知道的。我住的简直比猪窠还不如。主人并不将我当人，他对他的叭儿狗还要好到几万倍……”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</a:rPr>
              <a:t>    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“混帐</a:t>
            </a:r>
            <a:r>
              <a:rPr lang="en-US" altLang="zh-CN" sz="1400" spc="0" dirty="0">
                <a:solidFill>
                  <a:schemeClr val="tx1"/>
                </a:solidFill>
                <a:uFillTx/>
              </a:rPr>
              <a:t>!</a:t>
            </a:r>
            <a:r>
              <a:rPr lang="zh-CN" altLang="zh-CN" sz="1400" spc="0" dirty="0">
                <a:solidFill>
                  <a:schemeClr val="tx1"/>
                </a:solidFill>
                <a:uFillTx/>
              </a:rPr>
              <a:t>”那人大叫起来，使他吃惊了。那人是一个傻子。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    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“先生，我住的只是一间破小屋，又湿，又阴，满是臭虫，睡下去就咬得真可以。秽气冲着鼻子，四面又没有一个窗……”</a:t>
            </a: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 </a:t>
            </a:r>
            <a:endParaRPr lang="en-US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  <a:latin typeface="+mn-ea"/>
                <a:cs typeface="+mn-ea"/>
                <a:sym typeface="+mn-ea"/>
              </a:rPr>
              <a:t>    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“你不会要你的主人开一个窗的么</a:t>
            </a: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?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”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endParaRPr lang="zh-CN" altLang="zh-CN" sz="1400" spc="0" dirty="0">
              <a:solidFill>
                <a:schemeClr val="tx1"/>
              </a:solidFill>
              <a:uFillTx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282825" y="1149350"/>
            <a:ext cx="3883025" cy="422275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 fontScale="97500"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</a:rPr>
              <a:t>《</a:t>
            </a:r>
            <a:r>
              <a:rPr lang="zh-CN" altLang="zh-CN" sz="2000" b="1" dirty="0"/>
              <a:t>聪明人和傻子和奴才</a:t>
            </a:r>
            <a:r>
              <a:rPr lang="zh-CN" altLang="en-US" sz="2000" b="1" dirty="0">
                <a:latin typeface="Arial" panose="020B0604020202020204" pitchFamily="34" charset="0"/>
              </a:rPr>
              <a:t>》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</a:t>
            </a: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1501140" y="915670"/>
            <a:ext cx="580390" cy="60642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558925" y="913765"/>
            <a:ext cx="521970" cy="5353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922552" y="1361653"/>
            <a:ext cx="10287301" cy="4869461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559435" y="1103630"/>
            <a:ext cx="11073130" cy="5532120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4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68655" y="1528425"/>
            <a:ext cx="10963910" cy="4947920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dirty="0"/>
              <a:t>   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“这怎么行</a:t>
            </a: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?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……”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    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“那么，你带我去看去</a:t>
            </a: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!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”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     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傻子跟奴才到他屋外，动手就砸那泥墙。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   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“先生</a:t>
            </a: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!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你干什么</a:t>
            </a: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?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”他大惊地说。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   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“我给你打开一个窗洞来。”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   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“这不行</a:t>
            </a: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!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主人要骂的</a:t>
            </a: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!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”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   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“管他呢</a:t>
            </a: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!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”他仍然砸。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   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“人来呀</a:t>
            </a: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!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强盗在毁咱们的屋子了</a:t>
            </a: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!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快来呀</a:t>
            </a: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!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迟一点可要打出窟窿来了</a:t>
            </a: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!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……”他哭嚷着，在地上团团打滚。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      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一群奴才都出来了，将傻子赶走。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     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听到了喊声，慢慢地最后出来的是主人。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   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“有强盗要来毁咱们的屋子，我首先叫喊起来，大家一同把他赶走了。”他恭敬而得胜地说。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   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“你不错。”主人这样夸奖他。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     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这一天就来了许多慰问的人，聪明人也在内。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   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“先生。这回因为我有功，主人夸奖了我了。你先前说我总会好起来，实在是有先见之明……”他大有希望似的高兴地说。</a:t>
            </a:r>
            <a:endParaRPr lang="zh-CN" altLang="zh-CN" sz="1400" spc="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spc="0" dirty="0">
                <a:solidFill>
                  <a:schemeClr val="tx1"/>
                </a:solidFill>
                <a:uFillTx/>
                <a:sym typeface="+mn-ea"/>
              </a:rPr>
              <a:t>   </a:t>
            </a:r>
            <a:r>
              <a:rPr lang="zh-CN" altLang="zh-CN" sz="1400" spc="0" dirty="0">
                <a:solidFill>
                  <a:schemeClr val="tx1"/>
                </a:solidFill>
                <a:uFillTx/>
                <a:sym typeface="+mn-ea"/>
              </a:rPr>
              <a:t>“可不是么……”聪明人也代为高兴似的回答他。</a:t>
            </a:r>
            <a:endParaRPr sz="1400" spc="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</a:pPr>
            <a:endParaRPr lang="zh-CN" altLang="zh-CN" sz="1400" spc="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Title 6"/>
          <p:cNvSpPr txBox="1"/>
          <p:nvPr>
            <p:custDataLst>
              <p:tags r:id="rId10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</a:t>
            </a: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1502371" y="848580"/>
            <a:ext cx="579159" cy="539101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1560195" y="897890"/>
            <a:ext cx="521970" cy="4927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00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02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446395" y="3510280"/>
            <a:ext cx="4423410" cy="59753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sz="1400" spc="150" dirty="0">
                <a:sym typeface="Arial" panose="020B0604020202020204" pitchFamily="34" charset="0"/>
              </a:rPr>
              <a:t>从六个命题中任选一个进行录制，完成命题歌曲中的某段落，录制时长建议在1分30秒以内。</a:t>
            </a:r>
            <a:endParaRPr sz="1400" spc="150" dirty="0"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声乐（命题）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425843" y="106422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91447" y="117557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1595" y="914400"/>
            <a:ext cx="3991610" cy="594296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451846" y="120646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90812" y="120351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2660" y="914400"/>
            <a:ext cx="4827905" cy="594423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476643" y="107438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32087" y="115525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6155" y="915035"/>
            <a:ext cx="4452620" cy="594296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502646" y="1137920"/>
            <a:ext cx="585470" cy="522079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00972" y="119335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0785" y="914400"/>
            <a:ext cx="4294505" cy="59436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436003" y="103374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91447" y="108413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9525" y="914400"/>
            <a:ext cx="4202430" cy="59436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462006" y="119630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70492" y="118319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声乐（命题）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4085" y="916940"/>
            <a:ext cx="7124700" cy="594106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03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446395" y="3475990"/>
            <a:ext cx="4423410" cy="63182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sz="1400" spc="150" dirty="0">
                <a:sym typeface="Arial" panose="020B0604020202020204" pitchFamily="34" charset="0"/>
              </a:rPr>
              <a:t>模仿</a:t>
            </a:r>
            <a:r>
              <a:rPr lang="en-US" sz="1400" spc="150" dirty="0">
                <a:sym typeface="Arial" panose="020B0604020202020204" pitchFamily="34" charset="0"/>
              </a:rPr>
              <a:t>2</a:t>
            </a:r>
            <a:r>
              <a:rPr sz="1400" spc="150" dirty="0">
                <a:sym typeface="Arial" panose="020B0604020202020204" pitchFamily="34" charset="0"/>
              </a:rPr>
              <a:t>个人物形象，要求改变自己，形象鲜明，特征凸显，录制时长</a:t>
            </a:r>
            <a:r>
              <a:rPr lang="zh-CN" altLang="en-US" sz="1400" spc="150" dirty="0">
                <a:sym typeface="Arial" panose="020B0604020202020204" pitchFamily="34" charset="0"/>
              </a:rPr>
              <a:t>建议在</a:t>
            </a:r>
            <a:r>
              <a:rPr lang="en-US" altLang="zh-CN" sz="1400" spc="150" dirty="0">
                <a:sym typeface="Arial" panose="020B0604020202020204" pitchFamily="34" charset="0"/>
              </a:rPr>
              <a:t>2</a:t>
            </a:r>
            <a:r>
              <a:rPr sz="1400" spc="150" dirty="0">
                <a:sym typeface="Arial" panose="020B0604020202020204" pitchFamily="34" charset="0"/>
              </a:rPr>
              <a:t>分钟以内。</a:t>
            </a:r>
            <a:endParaRPr sz="1400" spc="150" dirty="0"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dirty="0">
                <a:sym typeface="Arial" panose="020B0604020202020204" pitchFamily="34" charset="0"/>
              </a:rPr>
              <a:t>表演</a:t>
            </a:r>
            <a:r>
              <a:rPr lang="zh-CN" altLang="en-US" dirty="0">
                <a:sym typeface="Arial" panose="020B0604020202020204" pitchFamily="34" charset="0"/>
              </a:rPr>
              <a:t>（自备）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5"/>
          <p:cNvSpPr txBox="1"/>
          <p:nvPr>
            <p:custDataLst>
              <p:tags r:id="rId1"/>
            </p:custDataLst>
          </p:nvPr>
        </p:nvSpPr>
        <p:spPr>
          <a:xfrm>
            <a:off x="2629535" y="1674653"/>
            <a:ext cx="487680" cy="583565"/>
          </a:xfrm>
          <a:prstGeom prst="rect">
            <a:avLst/>
          </a:prstGeom>
          <a:noFill/>
        </p:spPr>
        <p:txBody>
          <a:bodyPr wrap="square" rtlCol="0">
            <a:normAutofit fontScale="975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>
            <p:custDataLst>
              <p:tags r:id="rId2"/>
            </p:custDataLst>
          </p:nvPr>
        </p:nvSpPr>
        <p:spPr>
          <a:xfrm>
            <a:off x="3180080" y="1708785"/>
            <a:ext cx="6574790" cy="705485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朗诵（命题）：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从六个命题中任选一个进行录制，完整地完成命题内容，录制时长建议在2分30秒以内。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文本框 5"/>
          <p:cNvSpPr txBox="1"/>
          <p:nvPr>
            <p:custDataLst>
              <p:tags r:id="rId3"/>
            </p:custDataLst>
          </p:nvPr>
        </p:nvSpPr>
        <p:spPr>
          <a:xfrm>
            <a:off x="2629535" y="3001803"/>
            <a:ext cx="487680" cy="583565"/>
          </a:xfrm>
          <a:prstGeom prst="rect">
            <a:avLst/>
          </a:prstGeom>
          <a:noFill/>
        </p:spPr>
        <p:txBody>
          <a:bodyPr wrap="square" rtlCol="0">
            <a:normAutofit fontScale="975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>
            <p:custDataLst>
              <p:tags r:id="rId4"/>
            </p:custDataLst>
          </p:nvPr>
        </p:nvSpPr>
        <p:spPr>
          <a:xfrm>
            <a:off x="3180080" y="2919095"/>
            <a:ext cx="6670675" cy="705485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声乐（命题）：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从六个命题中任选一个进行录制，完成命题歌曲中的某段落，录制时长建议在1分30秒以内。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文本框 5"/>
          <p:cNvSpPr txBox="1"/>
          <p:nvPr>
            <p:custDataLst>
              <p:tags r:id="rId5"/>
            </p:custDataLst>
          </p:nvPr>
        </p:nvSpPr>
        <p:spPr>
          <a:xfrm>
            <a:off x="2629535" y="4251960"/>
            <a:ext cx="487680" cy="66040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文本框 81"/>
          <p:cNvSpPr txBox="1"/>
          <p:nvPr>
            <p:custDataLst>
              <p:tags r:id="rId6"/>
            </p:custDataLst>
          </p:nvPr>
        </p:nvSpPr>
        <p:spPr>
          <a:xfrm>
            <a:off x="3180715" y="4162425"/>
            <a:ext cx="6774180" cy="810895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表演（自备）：</a:t>
            </a:r>
            <a:r>
              <a:rPr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模仿</a:t>
            </a:r>
            <a:r>
              <a:rPr 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个人物形象，要求改变自己，形象鲜明，特征凸显，录制时长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建议在</a:t>
            </a:r>
            <a:r>
              <a:rPr lang="en-US" alt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分钟以内</a:t>
            </a:r>
            <a:r>
              <a:rPr 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文本框 5"/>
          <p:cNvSpPr txBox="1"/>
          <p:nvPr>
            <p:custDataLst>
              <p:tags r:id="rId7"/>
            </p:custDataLst>
          </p:nvPr>
        </p:nvSpPr>
        <p:spPr>
          <a:xfrm>
            <a:off x="2629535" y="5486400"/>
            <a:ext cx="487680" cy="66040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>
            <p:custDataLst>
              <p:tags r:id="rId8"/>
            </p:custDataLst>
          </p:nvPr>
        </p:nvSpPr>
        <p:spPr>
          <a:xfrm>
            <a:off x="3180080" y="5339715"/>
            <a:ext cx="6840855" cy="953770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形体：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根据提供的示范视频模仿展示，录制时长建议在</a:t>
            </a:r>
            <a:r>
              <a:rPr lang="en-US" alt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秒以内。</a:t>
            </a:r>
            <a:endParaRPr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2629535" y="558641"/>
            <a:ext cx="4897120" cy="645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r>
              <a:rPr lang="zh-CN" altLang="en-US" sz="3600" spc="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rPr>
              <a:t>目录/CONTENTS</a:t>
            </a:r>
            <a:endParaRPr lang="zh-CN" altLang="en-US" sz="3600" spc="6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04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446395" y="3510280"/>
            <a:ext cx="4423410" cy="59753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spc="150" dirty="0">
                <a:sym typeface="Arial" panose="020B0604020202020204" pitchFamily="34" charset="0"/>
              </a:rPr>
              <a:t>根据提供的示范视频模仿展示，录制时长建议在</a:t>
            </a:r>
            <a:r>
              <a:rPr lang="en-US" altLang="zh-CN" sz="1400" spc="150" dirty="0">
                <a:sym typeface="Arial" panose="020B0604020202020204" pitchFamily="34" charset="0"/>
              </a:rPr>
              <a:t>40</a:t>
            </a:r>
            <a:r>
              <a:rPr lang="zh-CN" altLang="en-US" sz="1400" spc="150" dirty="0">
                <a:sym typeface="Arial" panose="020B0604020202020204" pitchFamily="34" charset="0"/>
              </a:rPr>
              <a:t>秒以内</a:t>
            </a:r>
            <a:r>
              <a:rPr sz="1400" spc="150" dirty="0">
                <a:sym typeface="Arial" panose="020B0604020202020204" pitchFamily="34" charset="0"/>
              </a:rPr>
              <a:t>。示范视频请在发布页面点击附件下载。</a:t>
            </a:r>
            <a:endParaRPr sz="1400" spc="150" dirty="0"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dirty="0">
                <a:sym typeface="Arial" panose="020B0604020202020204" pitchFamily="34" charset="0"/>
              </a:rPr>
              <a:t>形体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祝考试顺利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上海戏剧学院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01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522595" y="3476625"/>
            <a:ext cx="4241800" cy="631825"/>
          </a:xfrm>
        </p:spPr>
        <p:txBody>
          <a:bodyPr>
            <a:noAutofit/>
          </a:bodyPr>
          <a:lstStyle/>
          <a:p>
            <a:r>
              <a:rPr sz="1400" spc="150" dirty="0">
                <a:sym typeface="Arial" panose="020B0604020202020204" pitchFamily="34" charset="0"/>
              </a:rPr>
              <a:t>从六个命题中任选一个进行录制，完整地完成命题内容，录制时长建议在2分30秒以内。</a:t>
            </a:r>
            <a:endParaRPr sz="1400" spc="150" dirty="0"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朗诵（命题）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66775" y="1491615"/>
            <a:ext cx="10925618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556895" y="1174750"/>
            <a:ext cx="11135168" cy="510540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436003" y="93214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461135" y="952500"/>
            <a:ext cx="568325" cy="52768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925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657225" y="1771135"/>
            <a:ext cx="10977880" cy="3912116"/>
          </a:xfrm>
          <a:prstGeom prst="rect">
            <a:avLst/>
          </a:prstGeom>
          <a:noFill/>
        </p:spPr>
        <p:txBody>
          <a:bodyPr wrap="square" lIns="91440" tIns="0" rIns="91440" bIns="45720" rtlCol="0">
            <a:normAutofit fontScale="27500" lnSpcReduction="2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altLang="zh-CN" sz="1700" dirty="0">
                <a:latin typeface="+mn-ea"/>
              </a:rPr>
              <a:t>       </a:t>
            </a:r>
            <a:r>
              <a:rPr lang="zh-CN" altLang="zh-CN" sz="4000" dirty="0">
                <a:latin typeface="+mn-ea"/>
              </a:rPr>
              <a:t>蓝火车跟一批崭新的火车，从厂里出来，就到铁路上班。他们将把旅客和货物，运送到那遥远的地方。</a:t>
            </a:r>
            <a:endParaRPr lang="zh-CN" altLang="zh-CN" sz="4000" dirty="0">
              <a:latin typeface="+mn-ea"/>
            </a:endParaRP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zh-CN" altLang="zh-CN" sz="4000" dirty="0">
                <a:latin typeface="+mn-ea"/>
              </a:rPr>
              <a:t>    </a:t>
            </a:r>
            <a:r>
              <a:rPr lang="en-US" altLang="zh-CN" sz="4000" dirty="0">
                <a:latin typeface="+mn-ea"/>
              </a:rPr>
              <a:t> </a:t>
            </a:r>
            <a:r>
              <a:rPr lang="zh-CN" altLang="zh-CN" sz="4000" dirty="0">
                <a:latin typeface="+mn-ea"/>
              </a:rPr>
              <a:t>出发前，车队长——一辆大个儿的火车，跟大伙讲解运行的规矩：“咱们火车要按铁路的信号来行驶，这些信号是：信号灯、信号旗、鸣笛声等等……”</a:t>
            </a:r>
            <a:endParaRPr lang="zh-CN" altLang="zh-CN" sz="4000" dirty="0">
              <a:latin typeface="+mn-ea"/>
            </a:endParaRP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zh-CN" altLang="zh-CN" sz="4000" dirty="0">
                <a:latin typeface="+mn-ea"/>
              </a:rPr>
              <a:t>    </a:t>
            </a:r>
            <a:r>
              <a:rPr lang="en-US" altLang="zh-CN" sz="4000" dirty="0">
                <a:latin typeface="+mn-ea"/>
              </a:rPr>
              <a:t> </a:t>
            </a:r>
            <a:r>
              <a:rPr lang="zh-CN" altLang="zh-CN" sz="4000" dirty="0">
                <a:latin typeface="+mn-ea"/>
              </a:rPr>
              <a:t>蓝火车听得不耐烦了，心里嘀咕着：“跑就是了，管他什么规矩”他喷着白气，恨不得马上向前跑。</a:t>
            </a:r>
            <a:endParaRPr lang="zh-CN" altLang="zh-CN" sz="4000" dirty="0">
              <a:latin typeface="+mn-ea"/>
            </a:endParaRP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altLang="zh-CN" sz="4000" dirty="0">
                <a:latin typeface="+mn-ea"/>
              </a:rPr>
              <a:t>     </a:t>
            </a:r>
            <a:r>
              <a:rPr lang="zh-CN" altLang="zh-CN" sz="4000" dirty="0">
                <a:latin typeface="+mn-ea"/>
              </a:rPr>
              <a:t>出发了，蓝火车憋足了劲，飞快地转动着车轮。他快乐极了，禁不住大叫一声：“笛——”把大伙儿吓了一跳。</a:t>
            </a:r>
            <a:endParaRPr lang="zh-CN" altLang="zh-CN" sz="4000" dirty="0">
              <a:latin typeface="+mn-ea"/>
            </a:endParaRP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altLang="zh-CN" sz="4000" dirty="0">
                <a:latin typeface="+mn-ea"/>
              </a:rPr>
              <a:t>     </a:t>
            </a:r>
            <a:r>
              <a:rPr lang="zh-CN" altLang="zh-CN" sz="4000" dirty="0">
                <a:latin typeface="+mn-ea"/>
              </a:rPr>
              <a:t>车队长赶紧制止他说：“别大声嚷嚷</a:t>
            </a:r>
            <a:r>
              <a:rPr lang="en-US" altLang="zh-CN" sz="4000" dirty="0">
                <a:latin typeface="+mn-ea"/>
              </a:rPr>
              <a:t>!</a:t>
            </a:r>
            <a:r>
              <a:rPr lang="zh-CN" altLang="zh-CN" sz="4000" dirty="0">
                <a:latin typeface="+mn-ea"/>
              </a:rPr>
              <a:t>从城市里经过，嗓门这么响，会影响人们的工作、学习和生活。现在只能拉风笛。”</a:t>
            </a:r>
            <a:endParaRPr lang="zh-CN" altLang="zh-CN" sz="4000" dirty="0">
              <a:latin typeface="+mn-ea"/>
            </a:endParaRP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altLang="zh-CN" sz="4000" dirty="0">
                <a:latin typeface="+mn-ea"/>
              </a:rPr>
              <a:t>     </a:t>
            </a:r>
            <a:r>
              <a:rPr lang="zh-CN" altLang="zh-CN" sz="4000" dirty="0">
                <a:latin typeface="+mn-ea"/>
              </a:rPr>
              <a:t>蓝火车拉响风笛，发出柔和的叫声。车队长也拉了一下风笛，表示满意。</a:t>
            </a:r>
            <a:endParaRPr lang="zh-CN" altLang="zh-CN" sz="4000" dirty="0">
              <a:latin typeface="+mn-ea"/>
            </a:endParaRP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altLang="zh-CN" sz="4000" dirty="0">
                <a:latin typeface="+mn-ea"/>
              </a:rPr>
              <a:t>     </a:t>
            </a:r>
            <a:r>
              <a:rPr lang="zh-CN" altLang="zh-CN" sz="4000" dirty="0">
                <a:latin typeface="+mn-ea"/>
              </a:rPr>
              <a:t>跑了一阵，只见前面有人摇晃着红色的旗子，车队长赶紧停了下来。过一会儿，他低沉地叫了两声“笛——笛——”怎么回事？蓝火车好奇地赶上前去看看，谁知车队长正往后退，差点撞在他身上。车队长生气地说：“前面桥断了，没法走。我拉两个长声，告诉大家我要倒退，从旁边的岔道走，你没听见？”蓝火车没吭声，他知道自己错了。</a:t>
            </a:r>
            <a:endParaRPr lang="zh-CN" altLang="zh-CN" sz="4000" dirty="0">
              <a:latin typeface="+mn-ea"/>
            </a:endParaRP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altLang="zh-CN" sz="4000" dirty="0">
                <a:latin typeface="+mn-ea"/>
              </a:rPr>
              <a:t>     </a:t>
            </a:r>
            <a:r>
              <a:rPr lang="zh-CN" altLang="zh-CN" sz="4000" dirty="0">
                <a:latin typeface="+mn-ea"/>
              </a:rPr>
              <a:t>一会儿，火车们到了一个车站。车站亮起绿色的信号灯。大伙知道，车站同意让他们通过。蓝火车不禁又大叫起来：“笛——笛！笛！笛！”</a:t>
            </a:r>
            <a:endParaRPr lang="zh-CN" altLang="zh-CN" sz="4000" dirty="0">
              <a:latin typeface="+mn-ea"/>
            </a:endParaRP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altLang="zh-CN" sz="4000" dirty="0">
                <a:latin typeface="+mn-ea"/>
              </a:rPr>
              <a:t>     </a:t>
            </a:r>
            <a:r>
              <a:rPr lang="zh-CN" altLang="zh-CN" sz="4000" dirty="0">
                <a:latin typeface="+mn-ea"/>
              </a:rPr>
              <a:t>谁知这么一叫，一大群人就急匆匆地往这边跑来，逗得蓝火车“库库库”地直笑。</a:t>
            </a:r>
            <a:endParaRPr lang="zh-CN" altLang="zh-CN" sz="4000" dirty="0">
              <a:latin typeface="+mn-ea"/>
            </a:endParaRP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altLang="zh-CN" sz="4000" dirty="0">
                <a:latin typeface="+mn-ea"/>
              </a:rPr>
              <a:t>    </a:t>
            </a:r>
            <a:r>
              <a:rPr lang="zh-CN" altLang="zh-CN" sz="4000" dirty="0">
                <a:latin typeface="+mn-ea"/>
              </a:rPr>
              <a:t>“还好意思笑呢！”车队长生气地说，“谁让你这么叫的！一个长声，三个短声是表示危险的信号，要人家来救援。你没事，干嘛要骗人！”</a:t>
            </a:r>
            <a:endParaRPr lang="zh-CN" altLang="zh-CN" sz="4000" dirty="0">
              <a:latin typeface="+mn-ea"/>
            </a:endParaRP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altLang="zh-CN" sz="4000" dirty="0">
                <a:latin typeface="+mn-ea"/>
              </a:rPr>
              <a:t>     </a:t>
            </a:r>
            <a:r>
              <a:rPr lang="zh-CN" altLang="zh-CN" sz="4000" dirty="0">
                <a:latin typeface="+mn-ea"/>
              </a:rPr>
              <a:t>蓝火车羞愧地说：“我错了！都怪我出发前没好好地学习火车行驶的规则！”</a:t>
            </a:r>
            <a:endParaRPr lang="zh-CN" altLang="zh-CN" sz="4000" dirty="0">
              <a:latin typeface="+mn-ea"/>
            </a:endParaRP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zh-CN" altLang="zh-CN" sz="4000" dirty="0">
                <a:latin typeface="+mn-ea"/>
              </a:rPr>
              <a:t>    </a:t>
            </a:r>
            <a:r>
              <a:rPr lang="en-US" altLang="zh-CN" sz="4000" dirty="0">
                <a:latin typeface="+mn-ea"/>
              </a:rPr>
              <a:t> </a:t>
            </a:r>
            <a:r>
              <a:rPr lang="zh-CN" altLang="zh-CN" sz="4000" dirty="0">
                <a:latin typeface="+mn-ea"/>
              </a:rPr>
              <a:t>这时，车站上亮起了黄色的信号灯，铁路工人挥舞着绿色信号旗。蓝火车叫了一声：“笛——”又出发了。</a:t>
            </a:r>
            <a:endParaRPr lang="zh-CN" altLang="zh-CN" sz="4000" dirty="0">
              <a:latin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303020" y="1139326"/>
            <a:ext cx="3955946" cy="378994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 lnSpcReduction="10000"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/>
              <a:t>  </a:t>
            </a:r>
            <a:r>
              <a:rPr lang="zh-CN" altLang="zh-CN" sz="2000" b="1" dirty="0"/>
              <a:t>《蓝火车上班》</a:t>
            </a:r>
            <a:endParaRPr lang="zh-CN" altLang="zh-CN" sz="2000" dirty="0"/>
          </a:p>
        </p:txBody>
      </p:sp>
      <p:sp>
        <p:nvSpPr>
          <p:cNvPr id="2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66775" y="1214778"/>
            <a:ext cx="10972464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608330" y="1139825"/>
            <a:ext cx="11083733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4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755506" y="1687742"/>
            <a:ext cx="10827542" cy="4250690"/>
          </a:xfrm>
          <a:prstGeom prst="rect">
            <a:avLst/>
          </a:prstGeom>
          <a:noFill/>
        </p:spPr>
        <p:txBody>
          <a:bodyPr wrap="square" lIns="91440" tIns="0" rIns="91440" bIns="45720" rtlCol="0">
            <a:normAutofit fontScale="25000" lnSpcReduction="2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0">
              <a:lnSpc>
                <a:spcPct val="170000"/>
              </a:lnSpc>
              <a:spcAft>
                <a:spcPts val="0"/>
              </a:spcAft>
            </a:pPr>
            <a:r>
              <a:rPr lang="en-US" sz="1700" dirty="0"/>
              <a:t> </a:t>
            </a:r>
            <a:r>
              <a:rPr lang="zh-CN" altLang="en-US" sz="1700" dirty="0"/>
              <a:t> </a:t>
            </a:r>
            <a:r>
              <a:rPr lang="en-US" altLang="zh-CN" sz="1700" dirty="0"/>
              <a:t>   </a:t>
            </a:r>
            <a:r>
              <a:rPr lang="zh-CN" altLang="zh-CN" sz="5200" dirty="0">
                <a:solidFill>
                  <a:schemeClr val="tx1"/>
                </a:solidFill>
                <a:uFillTx/>
              </a:rPr>
              <a:t>“暂停，”伏地魔说，两条细缝一样的鼻孔兴奋地张大了，“休息一会儿……很疼吧，哈利？你不希望我再来一次，是不是？”</a:t>
            </a:r>
            <a:br>
              <a:rPr lang="en-US" altLang="zh-CN" sz="5200" dirty="0">
                <a:solidFill>
                  <a:schemeClr val="tx1"/>
                </a:solidFill>
                <a:uFillTx/>
              </a:rPr>
            </a:br>
            <a:r>
              <a:rPr lang="en-US" altLang="zh-CN" sz="5200" dirty="0">
                <a:solidFill>
                  <a:schemeClr val="tx1"/>
                </a:solidFill>
                <a:uFillTx/>
              </a:rPr>
              <a:t>     </a:t>
            </a:r>
            <a:r>
              <a:rPr lang="zh-CN" altLang="zh-CN" sz="5200" dirty="0">
                <a:solidFill>
                  <a:schemeClr val="tx1"/>
                </a:solidFill>
                <a:uFillTx/>
              </a:rPr>
              <a:t>哈利没有回答，他会像</a:t>
            </a:r>
            <a:r>
              <a:rPr lang="en-US" altLang="zh-CN" sz="5200" dirty="0" err="1">
                <a:solidFill>
                  <a:schemeClr val="tx1"/>
                </a:solidFill>
                <a:uFillTx/>
              </a:rPr>
              <a:t>塞德里克</a:t>
            </a:r>
            <a:r>
              <a:rPr lang="zh-CN" altLang="zh-CN" sz="5200" dirty="0">
                <a:solidFill>
                  <a:schemeClr val="tx1"/>
                </a:solidFill>
                <a:uFillTx/>
              </a:rPr>
              <a:t>一样死去。那双残忍的红眼睛正在告诉他这一点……他会被杀死的，而他对此毫无办法……但他不会屈服，他不会听伏地魔的摆布……他不会求饶……</a:t>
            </a:r>
            <a:br>
              <a:rPr lang="en-US" altLang="zh-CN" sz="5200" dirty="0">
                <a:solidFill>
                  <a:schemeClr val="tx1"/>
                </a:solidFill>
                <a:uFillTx/>
              </a:rPr>
            </a:br>
            <a:r>
              <a:rPr lang="en-US" altLang="zh-CN" sz="5200" dirty="0">
                <a:solidFill>
                  <a:schemeClr val="tx1"/>
                </a:solidFill>
                <a:uFillTx/>
              </a:rPr>
              <a:t>    </a:t>
            </a:r>
            <a:r>
              <a:rPr lang="zh-CN" altLang="zh-CN" sz="5200" dirty="0">
                <a:solidFill>
                  <a:schemeClr val="tx1"/>
                </a:solidFill>
                <a:uFillTx/>
              </a:rPr>
              <a:t>“我问你要不要我再来一次，”伏地魔轻轻地说，“回答我！魂魄出窍！”</a:t>
            </a:r>
            <a:br>
              <a:rPr lang="en-US" altLang="zh-CN" sz="5200" dirty="0">
                <a:solidFill>
                  <a:schemeClr val="tx1"/>
                </a:solidFill>
                <a:uFillTx/>
              </a:rPr>
            </a:br>
            <a:r>
              <a:rPr lang="en-US" altLang="zh-CN" sz="5200" dirty="0">
                <a:solidFill>
                  <a:schemeClr val="tx1"/>
                </a:solidFill>
                <a:uFillTx/>
              </a:rPr>
              <a:t>     </a:t>
            </a:r>
            <a:r>
              <a:rPr lang="zh-CN" altLang="zh-CN" sz="5200" dirty="0">
                <a:solidFill>
                  <a:schemeClr val="tx1"/>
                </a:solidFill>
                <a:uFillTx/>
              </a:rPr>
              <a:t>顿时，哈利感到脑子里没有了思想，这是他一生中第三次有这种感觉……多幸福啊，不用思考，他好像在飘浮，在做梦……</a:t>
            </a:r>
            <a:endParaRPr lang="en-US" altLang="zh-CN" sz="5200" dirty="0">
              <a:solidFill>
                <a:schemeClr val="tx1"/>
              </a:solidFill>
              <a:uFillTx/>
            </a:endParaRPr>
          </a:p>
          <a:p>
            <a:pPr indent="0">
              <a:lnSpc>
                <a:spcPct val="170000"/>
              </a:lnSpc>
              <a:spcAft>
                <a:spcPts val="0"/>
              </a:spcAft>
            </a:pPr>
            <a:r>
              <a:rPr lang="en-US" altLang="zh-CN" sz="5200" dirty="0">
                <a:solidFill>
                  <a:schemeClr val="tx1"/>
                </a:solidFill>
                <a:uFillTx/>
              </a:rPr>
              <a:t>     </a:t>
            </a:r>
            <a:r>
              <a:rPr lang="zh-CN" altLang="zh-CN" sz="5200" dirty="0">
                <a:solidFill>
                  <a:schemeClr val="tx1"/>
                </a:solidFill>
                <a:uFillTx/>
              </a:rPr>
              <a:t>说“不要”，……说吧……说“不要”……</a:t>
            </a:r>
            <a:br>
              <a:rPr lang="en-US" altLang="zh-CN" sz="5200" dirty="0">
                <a:solidFill>
                  <a:schemeClr val="tx1"/>
                </a:solidFill>
                <a:uFillTx/>
              </a:rPr>
            </a:br>
            <a:r>
              <a:rPr lang="en-US" altLang="zh-CN" sz="5200" dirty="0">
                <a:solidFill>
                  <a:schemeClr val="tx1"/>
                </a:solidFill>
                <a:uFillTx/>
              </a:rPr>
              <a:t>     </a:t>
            </a:r>
            <a:r>
              <a:rPr lang="zh-CN" altLang="zh-CN" sz="5200" dirty="0">
                <a:solidFill>
                  <a:schemeClr val="tx1"/>
                </a:solidFill>
                <a:uFillTx/>
              </a:rPr>
              <a:t>我不说，他脑海深处有一个更有力的声音说道，我不回答……</a:t>
            </a:r>
            <a:br>
              <a:rPr lang="en-US" altLang="zh-CN" sz="5200" dirty="0">
                <a:solidFill>
                  <a:schemeClr val="tx1"/>
                </a:solidFill>
                <a:uFillTx/>
              </a:rPr>
            </a:br>
            <a:r>
              <a:rPr lang="en-US" altLang="zh-CN" sz="5200" dirty="0">
                <a:solidFill>
                  <a:schemeClr val="tx1"/>
                </a:solidFill>
                <a:uFillTx/>
              </a:rPr>
              <a:t>     </a:t>
            </a:r>
            <a:r>
              <a:rPr lang="zh-CN" altLang="zh-CN" sz="5200" dirty="0">
                <a:solidFill>
                  <a:schemeClr val="tx1"/>
                </a:solidFill>
                <a:uFillTx/>
              </a:rPr>
              <a:t>说“不要”……</a:t>
            </a:r>
            <a:br>
              <a:rPr lang="en-US" altLang="zh-CN" sz="5200" dirty="0">
                <a:solidFill>
                  <a:schemeClr val="tx1"/>
                </a:solidFill>
                <a:uFillTx/>
              </a:rPr>
            </a:br>
            <a:r>
              <a:rPr lang="en-US" altLang="zh-CN" sz="5200" dirty="0">
                <a:solidFill>
                  <a:schemeClr val="tx1"/>
                </a:solidFill>
                <a:uFillTx/>
              </a:rPr>
              <a:t>     </a:t>
            </a:r>
            <a:r>
              <a:rPr lang="zh-CN" altLang="zh-CN" sz="5200" dirty="0">
                <a:solidFill>
                  <a:schemeClr val="tx1"/>
                </a:solidFill>
                <a:uFillTx/>
              </a:rPr>
              <a:t>我不说，决不说……</a:t>
            </a:r>
            <a:br>
              <a:rPr lang="en-US" altLang="zh-CN" sz="5200" dirty="0">
                <a:solidFill>
                  <a:schemeClr val="tx1"/>
                </a:solidFill>
                <a:uFillTx/>
              </a:rPr>
            </a:br>
            <a:r>
              <a:rPr lang="en-US" altLang="zh-CN" sz="5200" dirty="0">
                <a:solidFill>
                  <a:schemeClr val="tx1"/>
                </a:solidFill>
                <a:uFillTx/>
              </a:rPr>
              <a:t>     </a:t>
            </a:r>
            <a:r>
              <a:rPr lang="zh-CN" altLang="zh-CN" sz="5200" dirty="0">
                <a:solidFill>
                  <a:schemeClr val="tx1"/>
                </a:solidFill>
                <a:uFillTx/>
              </a:rPr>
              <a:t>说“不要”</a:t>
            </a:r>
            <a:br>
              <a:rPr lang="en-US" altLang="zh-CN" sz="5200" dirty="0">
                <a:solidFill>
                  <a:schemeClr val="tx1"/>
                </a:solidFill>
                <a:uFillTx/>
              </a:rPr>
            </a:br>
            <a:r>
              <a:rPr lang="en-US" altLang="zh-CN" sz="5200" dirty="0">
                <a:solidFill>
                  <a:schemeClr val="tx1"/>
                </a:solidFill>
                <a:uFillTx/>
              </a:rPr>
              <a:t>    </a:t>
            </a:r>
            <a:r>
              <a:rPr lang="zh-CN" altLang="zh-CN" sz="5200" dirty="0">
                <a:solidFill>
                  <a:schemeClr val="tx1"/>
                </a:solidFill>
                <a:uFillTx/>
              </a:rPr>
              <a:t>“我不说！”</a:t>
            </a:r>
            <a:br>
              <a:rPr lang="en-US" altLang="zh-CN" sz="5200" dirty="0">
                <a:solidFill>
                  <a:schemeClr val="tx1"/>
                </a:solidFill>
                <a:uFillTx/>
              </a:rPr>
            </a:br>
            <a:r>
              <a:rPr lang="en-US" altLang="zh-CN" sz="5200" dirty="0">
                <a:solidFill>
                  <a:schemeClr val="tx1"/>
                </a:solidFill>
                <a:uFillTx/>
              </a:rPr>
              <a:t>     </a:t>
            </a:r>
            <a:r>
              <a:rPr lang="zh-CN" altLang="zh-CN" sz="5200" dirty="0">
                <a:solidFill>
                  <a:schemeClr val="tx1"/>
                </a:solidFill>
                <a:uFillTx/>
              </a:rPr>
              <a:t>这几个字从哈利嘴里迸出来，在墓地上空回响，梦幻的状态突然消失了，就像被当头浇了一盆凉水似的</a:t>
            </a:r>
            <a:r>
              <a:rPr lang="en-US" altLang="zh-CN" sz="5200" dirty="0">
                <a:solidFill>
                  <a:schemeClr val="tx1"/>
                </a:solidFill>
                <a:uFillTx/>
              </a:rPr>
              <a:t>——</a:t>
            </a:r>
            <a:r>
              <a:rPr lang="zh-CN" altLang="zh-CN" sz="5200" dirty="0">
                <a:solidFill>
                  <a:schemeClr val="tx1"/>
                </a:solidFill>
                <a:uFillTx/>
              </a:rPr>
              <a:t>钻心咒在他浑身留下的疼痛又全部回来了——他重新意识到他在哪里，面前是什么……</a:t>
            </a:r>
            <a:endParaRPr lang="zh-CN" altLang="zh-CN" sz="5200" dirty="0">
              <a:solidFill>
                <a:schemeClr val="tx1"/>
              </a:solidFill>
              <a:uFillTx/>
              <a:cs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076282" y="1106461"/>
            <a:ext cx="4110949" cy="389599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/>
              <a:t>  《</a:t>
            </a:r>
            <a:r>
              <a:rPr lang="zh-CN" altLang="zh-CN" sz="2000" b="1" dirty="0"/>
              <a:t>哈利波特</a:t>
            </a:r>
            <a:r>
              <a:rPr lang="zh-CN" altLang="en-US" sz="2000" b="1" dirty="0"/>
              <a:t>》</a:t>
            </a:r>
            <a:endParaRPr lang="zh-CN" altLang="en-US" sz="2000" b="1" dirty="0"/>
          </a:p>
        </p:txBody>
      </p:sp>
      <p:sp>
        <p:nvSpPr>
          <p:cNvPr id="2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1461562" y="885650"/>
            <a:ext cx="614720" cy="608400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490812" y="947693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66774" y="1214778"/>
            <a:ext cx="10919757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608400" y="1139825"/>
            <a:ext cx="11083664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4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63575" y="1610360"/>
            <a:ext cx="10919460" cy="3750945"/>
          </a:xfrm>
          <a:prstGeom prst="rect">
            <a:avLst/>
          </a:prstGeom>
          <a:noFill/>
        </p:spPr>
        <p:txBody>
          <a:bodyPr wrap="square" lIns="91440" tIns="0" rIns="91440" bIns="45720" rtlCol="0">
            <a:normAutofit fontScale="925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dirty="0"/>
              <a:t>    </a:t>
            </a:r>
            <a:r>
              <a:rPr lang="zh-CN" altLang="zh-CN" sz="1400" dirty="0"/>
              <a:t>“你不说？”伏地魔轻声说。食死徒们不笑了。“你不肯说‘不要’？哈利，我要在你死前教会你服从的美德……也许要再来一点儿疼痛？”</a:t>
            </a:r>
            <a:br>
              <a:rPr lang="en-US" altLang="zh-CN" sz="1400" dirty="0"/>
            </a:br>
            <a:r>
              <a:rPr lang="en-US" altLang="zh-CN" sz="1400" dirty="0"/>
              <a:t>      </a:t>
            </a:r>
            <a:r>
              <a:rPr lang="zh-CN" altLang="zh-CN" sz="1400" dirty="0"/>
              <a:t>伏地魔举起魔杖，但这次哈利有所准备。他凭着魁地奇比赛中练出来的敏捷，朝旁边一扑，滚到大理石墓碑的背后，咒语击空了，但他听到了墓碑</a:t>
            </a:r>
            <a:r>
              <a:rPr lang="zh-CN" altLang="zh-CN" sz="1400" dirty="0">
                <a:solidFill>
                  <a:schemeClr val="tx1"/>
                </a:solidFill>
              </a:rPr>
              <a:t>裂开</a:t>
            </a:r>
            <a:r>
              <a:rPr lang="zh-CN" altLang="zh-CN" sz="1400" dirty="0"/>
              <a:t>的声音。</a:t>
            </a:r>
            <a:br>
              <a:rPr lang="en-US" altLang="zh-CN" sz="1400" dirty="0"/>
            </a:br>
            <a:r>
              <a:rPr lang="en-US" altLang="zh-CN" sz="1400" dirty="0"/>
              <a:t>     </a:t>
            </a:r>
            <a:r>
              <a:rPr lang="zh-CN" altLang="zh-CN" sz="1400" dirty="0"/>
              <a:t>“我们可不是在捉迷藏，哈利，”伏地魔轻声说，那冷酷的声音在渐渐靠近，食死徒们在发笑，“你躲不过我，这是否表示你已经对我们的决斗感到厌倦了？你是不是希望我现在就结束它，哈利？出来吧，哈利……出来决斗吧……很快的……甚至没有痛苦……我不知道……我没有尝过死的滋味……”</a:t>
            </a:r>
            <a:br>
              <a:rPr lang="en-US" altLang="zh-CN" sz="1400" dirty="0"/>
            </a:br>
            <a:r>
              <a:rPr lang="en-US" altLang="zh-CN" sz="1400" dirty="0"/>
              <a:t>      </a:t>
            </a:r>
            <a:r>
              <a:rPr lang="zh-CN" altLang="zh-CN" sz="1400" dirty="0"/>
              <a:t>哈利蜷缩在墓碑后面，他知道一切都完了。</a:t>
            </a:r>
            <a:endParaRPr lang="en-US" altLang="zh-CN" sz="1400" dirty="0"/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dirty="0"/>
              <a:t>      </a:t>
            </a:r>
            <a:r>
              <a:rPr lang="zh-CN" altLang="zh-CN" sz="1400" dirty="0"/>
              <a:t>没有希望……孤立无助。</a:t>
            </a:r>
            <a:endParaRPr lang="en-US" altLang="zh-CN" sz="1400" dirty="0"/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400" dirty="0"/>
              <a:t>      </a:t>
            </a:r>
            <a:r>
              <a:rPr lang="zh-CN" altLang="zh-CN" sz="1400" dirty="0"/>
              <a:t>他听着伏地魔步步逼近，心里只有一个念头，这念头超越了恐惧和理智：他不能像捉迷藏的小孩一样，蜷缩在这里死去；他不能跪倒在伏地魔的脚下……他要像他父亲一样站着死去，要在自卫中死去，即使自卫是不可能的……</a:t>
            </a:r>
            <a:r>
              <a:rPr lang="zh-CN" altLang="en-US" sz="1400" dirty="0"/>
              <a:t>不等伏地魔的蛇脸转过墓碑，哈利站了起来</a:t>
            </a:r>
            <a:r>
              <a:rPr lang="zh-CN" altLang="zh-CN" sz="1400" dirty="0"/>
              <a:t>……</a:t>
            </a:r>
            <a:r>
              <a:rPr lang="zh-CN" altLang="en-US" sz="1400" dirty="0"/>
              <a:t>他握紧魔杖，举在身前，闪身冲了出去</a:t>
            </a:r>
            <a:r>
              <a:rPr lang="zh-CN" altLang="zh-CN" sz="1400" dirty="0">
                <a:sym typeface="+mn-ea"/>
              </a:rPr>
              <a:t>……</a:t>
            </a:r>
            <a:endParaRPr lang="zh-CN" altLang="zh-CN" sz="1400" dirty="0"/>
          </a:p>
          <a:p>
            <a:pPr indent="0">
              <a:lnSpc>
                <a:spcPct val="200000"/>
              </a:lnSpc>
              <a:spcAft>
                <a:spcPts val="0"/>
              </a:spcAft>
            </a:pPr>
            <a:endParaRPr lang="zh-CN" altLang="en-US" sz="6400" dirty="0">
              <a:cs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107377" y="1057910"/>
            <a:ext cx="4110949" cy="518160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/>
              <a:t>  </a:t>
            </a:r>
            <a:endParaRPr lang="zh-CN" altLang="en-US" sz="2000" b="1" dirty="0"/>
          </a:p>
        </p:txBody>
      </p:sp>
      <p:sp>
        <p:nvSpPr>
          <p:cNvPr id="2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1461563" y="885650"/>
            <a:ext cx="645814" cy="587562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490812" y="947693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671121" y="1463041"/>
            <a:ext cx="10911928" cy="479809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608966" y="1221105"/>
            <a:ext cx="11083098" cy="5309870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476643" y="1003264"/>
            <a:ext cx="595175" cy="543611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501344" y="1013240"/>
            <a:ext cx="570474" cy="5336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97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671107" y="1788811"/>
            <a:ext cx="10911928" cy="4778375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300" dirty="0"/>
              <a:t>     </a:t>
            </a:r>
            <a:r>
              <a:rPr lang="zh-CN" altLang="zh-CN" sz="1300" dirty="0"/>
              <a:t>伯乐善于辨认千里马，他想把自己的儿子也培养成相马的能手。于是他给了儿子一本《马经》，要儿子按照《马经》上画的图样去寻找千里马。</a:t>
            </a:r>
            <a:endParaRPr lang="zh-CN" altLang="zh-CN" sz="13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300" dirty="0"/>
              <a:t>     </a:t>
            </a:r>
            <a:r>
              <a:rPr lang="zh-CN" altLang="zh-CN" sz="1300" dirty="0"/>
              <a:t>儿子找啊，找啊，他每遇到一匹马，都拿《马经》上的图样来仔细核对，看看与书上画的特征是否相符。可是每次总有些细节对不上号</a:t>
            </a:r>
            <a:r>
              <a:rPr lang="zh-CN" altLang="en-US" sz="1300" dirty="0"/>
              <a:t>。</a:t>
            </a:r>
            <a:r>
              <a:rPr lang="zh-CN" altLang="zh-CN" sz="1300" dirty="0"/>
              <a:t>就这样找了一年，还是没找到一匹和书上画的一模一样的马。他只好垂头丧气地回去告诉父亲。伯乐劝他不要灰心，叫他出去接着找。</a:t>
            </a:r>
            <a:endParaRPr lang="en-US" altLang="zh-CN" sz="13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300" dirty="0"/>
              <a:t>     </a:t>
            </a:r>
            <a:r>
              <a:rPr lang="zh-CN" altLang="zh-CN" sz="1300" dirty="0"/>
              <a:t>无奈，儿子又踏上了寻找千里马的征程。上哪儿去找呢</a:t>
            </a:r>
            <a:r>
              <a:rPr lang="en-US" altLang="zh-CN" sz="1300" dirty="0"/>
              <a:t>?</a:t>
            </a:r>
            <a:r>
              <a:rPr lang="zh-CN" altLang="zh-CN" sz="1300" dirty="0"/>
              <a:t>他抚摸着《马经》，叹了口气，不知道该怎么办才好。儿子漫无目的地走啊走啊，心里不停地问：“千里马啊，你到底在哪里呢</a:t>
            </a:r>
            <a:r>
              <a:rPr lang="en-US" altLang="zh-CN" sz="1300" dirty="0"/>
              <a:t>?</a:t>
            </a:r>
            <a:r>
              <a:rPr lang="zh-CN" altLang="zh-CN" sz="1300" dirty="0"/>
              <a:t>”</a:t>
            </a:r>
            <a:endParaRPr lang="en-US" altLang="zh-CN" sz="13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300" dirty="0"/>
              <a:t>     </a:t>
            </a:r>
            <a:r>
              <a:rPr lang="zh-CN" altLang="zh-CN" sz="1300" dirty="0"/>
              <a:t>正在发愁间，一只大蛤蟆一边“咕咕”地叫着，一边一蹦一跳地过来了。儿子看了半天，心下忽然“咯噔”一下：“咦，这不就是……”他大喜过望，掉头就往家跑。</a:t>
            </a:r>
            <a:endParaRPr lang="zh-CN" altLang="zh-CN" sz="13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300" dirty="0"/>
              <a:t>     </a:t>
            </a:r>
            <a:r>
              <a:rPr lang="zh-CN" altLang="zh-CN" sz="1300" dirty="0"/>
              <a:t>还没迈进家门，儿子便大嚷起来：“我找到千里马了</a:t>
            </a:r>
            <a:r>
              <a:rPr lang="en-US" altLang="zh-CN" sz="1300" dirty="0"/>
              <a:t>!</a:t>
            </a:r>
            <a:r>
              <a:rPr lang="zh-CN" altLang="zh-CN" sz="1300" dirty="0"/>
              <a:t>我找到千里马了</a:t>
            </a:r>
            <a:r>
              <a:rPr lang="en-US" altLang="zh-CN" sz="1300" dirty="0"/>
              <a:t>!</a:t>
            </a:r>
            <a:r>
              <a:rPr lang="zh-CN" altLang="zh-CN" sz="1300" dirty="0"/>
              <a:t>”伯乐听了，忙奔出来问：“快说说，你找到什么样的千里马了</a:t>
            </a:r>
            <a:r>
              <a:rPr lang="en-US" altLang="zh-CN" sz="1300" dirty="0"/>
              <a:t>?</a:t>
            </a:r>
            <a:r>
              <a:rPr lang="zh-CN" altLang="zh-CN" sz="1300" dirty="0"/>
              <a:t>”儿子上气不接下气地回答：“我见过许许多多的马，只有这一匹和书上画的最像了。它也是头颅高高隆起，眼眶深陷，背脊缩着。只是有一样——它的蹄子却不像。”</a:t>
            </a:r>
            <a:endParaRPr lang="zh-CN" altLang="zh-CN" sz="13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300" dirty="0"/>
              <a:t>     </a:t>
            </a:r>
            <a:r>
              <a:rPr lang="zh-CN" altLang="zh-CN" sz="1300" dirty="0"/>
              <a:t>听完了儿子的话，伯乐心里明白了大半，他只得苦笑着说：“孩子啊，这匹‘马’虽好，可是它蹦蹦跳跳的，人骑上去怎么受得了呢</a:t>
            </a:r>
            <a:r>
              <a:rPr lang="en-US" altLang="zh-CN" sz="1300" dirty="0"/>
              <a:t>?</a:t>
            </a:r>
            <a:r>
              <a:rPr lang="zh-CN" altLang="zh-CN" sz="1300" dirty="0"/>
              <a:t>”话音刚落，儿子脸上的笑容顿时僵住了。</a:t>
            </a:r>
            <a:endParaRPr lang="zh-CN" altLang="zh-CN" sz="13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300" dirty="0"/>
              <a:t>     </a:t>
            </a:r>
            <a:r>
              <a:rPr lang="zh-CN" altLang="zh-CN" sz="1300" dirty="0"/>
              <a:t>伯乐的儿子错就错在把书本作为一成不变的教条，而不善于从实际出发来分析问题，这样怎么能找得到千里马呢</a:t>
            </a:r>
            <a:r>
              <a:rPr lang="en-US" altLang="zh-CN" sz="1300" dirty="0"/>
              <a:t>?</a:t>
            </a:r>
            <a:endParaRPr lang="zh-CN" altLang="zh-CN" sz="1300" dirty="0"/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071818" y="1120656"/>
            <a:ext cx="4110949" cy="482722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/>
              <a:t>  </a:t>
            </a:r>
            <a:r>
              <a:rPr lang="zh-CN" altLang="en-US" sz="1800" b="1" dirty="0"/>
              <a:t>《</a:t>
            </a:r>
            <a:r>
              <a:rPr lang="zh-CN" altLang="zh-CN" sz="1800" b="1" dirty="0"/>
              <a:t>寻找千里马</a:t>
            </a:r>
            <a:r>
              <a:rPr lang="zh-CN" altLang="en-US" sz="1800" b="1" dirty="0"/>
              <a:t>》</a:t>
            </a:r>
            <a:endParaRPr lang="zh-CN" altLang="en-US" sz="1800" b="1" dirty="0"/>
          </a:p>
        </p:txBody>
      </p:sp>
      <p:sp>
        <p:nvSpPr>
          <p:cNvPr id="2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66775" y="1332224"/>
            <a:ext cx="10716273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23264" y="1200785"/>
            <a:ext cx="10968799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4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866774" y="1782822"/>
            <a:ext cx="10716273" cy="4166303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200" dirty="0">
                <a:latin typeface="+mn-ea"/>
              </a:rPr>
              <a:t>     </a:t>
            </a:r>
            <a:r>
              <a:rPr lang="zh-CN" altLang="zh-CN" sz="1200" dirty="0"/>
              <a:t>小学的时候，有一次我们去海边远足，妈妈没有做便饭，给了我十块钱买午餐。好像走了很久，很久，终于到海边了，大家坐下来便吃饭，荒凉的海边没有商店，我一个人跑到防风林外面去，级任老师要大家把吃剩的饭菜分给我一点儿。有两三个男生留下一点儿给我，还有一个女生，她的米饭拌了酱油，很香。我吃完的时候，她笑眯眯地看着我，短头发，脸圆圆的。</a:t>
            </a:r>
            <a:endParaRPr lang="zh-CN" altLang="zh-CN" sz="12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200" dirty="0"/>
              <a:t>      </a:t>
            </a:r>
            <a:r>
              <a:rPr lang="zh-CN" altLang="zh-CN" sz="1200" dirty="0"/>
              <a:t>她的名字叫翁香玉。</a:t>
            </a:r>
            <a:endParaRPr lang="zh-CN" altLang="zh-CN" sz="12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200" dirty="0"/>
              <a:t>      </a:t>
            </a:r>
            <a:r>
              <a:rPr lang="zh-CN" altLang="zh-CN" sz="1200" dirty="0"/>
              <a:t>每天放学的时候，她走的是经过我们家的一条小路，带着一位比她小的男孩儿，可能是弟弟。小路边是一条清澈见底的小溪，两旁竹阴覆盖，我总是远远地跟在她后面</a:t>
            </a:r>
            <a:r>
              <a:rPr lang="zh-CN" altLang="en-US" sz="1200" dirty="0"/>
              <a:t>。</a:t>
            </a:r>
            <a:r>
              <a:rPr lang="zh-CN" altLang="zh-CN" sz="1200" dirty="0"/>
              <a:t>夏日的午后特别炎热，走到半路她会停下来，拿手帕在溪水里浸湿，为小男孩儿擦脸。我也在后面停下来，把肮脏的手帕弄湿了擦脸，再一路远远</a:t>
            </a:r>
            <a:r>
              <a:rPr lang="zh-CN" altLang="en-US" sz="1200" dirty="0"/>
              <a:t>地</a:t>
            </a:r>
            <a:r>
              <a:rPr lang="zh-CN" altLang="zh-CN" sz="1200" dirty="0"/>
              <a:t>跟着她回家。</a:t>
            </a:r>
            <a:endParaRPr lang="en-US" altLang="zh-CN" sz="1200" dirty="0"/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200" dirty="0">
                <a:sym typeface="+mn-ea"/>
              </a:rPr>
              <a:t>      </a:t>
            </a:r>
            <a:r>
              <a:rPr lang="zh-CN" altLang="zh-CN" sz="1200" dirty="0">
                <a:sym typeface="+mn-ea"/>
              </a:rPr>
              <a:t>后来我们家搬到镇上去了，过几年我也上了中学。有一天放学回家，在火车上，看见斜对面一位短头发、圆圆脸的女孩儿，一身素净的白衣黑裙。我想她一定不认识我了。火车很快到站了，我随着人群挤向门口，她也走近了，叫我的名字。这是她第一次和我说话。</a:t>
            </a:r>
            <a:endParaRPr lang="zh-CN" altLang="zh-CN" sz="1200" dirty="0"/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200" dirty="0">
                <a:sym typeface="+mn-ea"/>
              </a:rPr>
              <a:t>      </a:t>
            </a:r>
            <a:r>
              <a:rPr lang="zh-CN" altLang="zh-CN" sz="1200" dirty="0">
                <a:sym typeface="+mn-ea"/>
              </a:rPr>
              <a:t>她笑眯眯的，和我一起走过月台。以后就没有再见过她了。</a:t>
            </a:r>
            <a:endParaRPr lang="zh-CN" altLang="zh-CN" sz="1200" dirty="0"/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200" dirty="0">
                <a:sym typeface="+mn-ea"/>
              </a:rPr>
              <a:t>      </a:t>
            </a:r>
            <a:r>
              <a:rPr lang="zh-CN" altLang="zh-CN" sz="1200" dirty="0">
                <a:sym typeface="+mn-ea"/>
              </a:rPr>
              <a:t>这篇文章收在我出版的《少年心事》这本书里。</a:t>
            </a:r>
            <a:endParaRPr lang="zh-CN" altLang="zh-CN" sz="1200" dirty="0"/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200" dirty="0">
                <a:sym typeface="+mn-ea"/>
              </a:rPr>
              <a:t>      </a:t>
            </a:r>
            <a:r>
              <a:rPr lang="zh-CN" altLang="zh-CN" sz="1200" dirty="0">
                <a:sym typeface="+mn-ea"/>
              </a:rPr>
              <a:t>书出版后半年，有一天我忽然收到出版社转来的一封信，信封上是陌生的字迹，但清楚地写着我的本名。</a:t>
            </a:r>
            <a:endParaRPr lang="zh-CN" altLang="zh-CN" sz="1200" dirty="0"/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en-US" altLang="zh-CN" sz="1200" dirty="0">
                <a:sym typeface="+mn-ea"/>
              </a:rPr>
              <a:t>      </a:t>
            </a:r>
            <a:r>
              <a:rPr lang="zh-CN" altLang="zh-CN" sz="1200" dirty="0">
                <a:sym typeface="+mn-ea"/>
              </a:rPr>
              <a:t>信里面说她看到了这篇文章心里非常激动，没想到在离开家乡，漂泊异地这么久之后，会看见自己仍然在一个人的记忆里，她自己也深深记得这其中的每一幕，只是没想到越过遥远的时空，竟然另一个人也深深记得。</a:t>
            </a:r>
            <a:endParaRPr lang="zh-CN" altLang="zh-CN" sz="1200" dirty="0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087245" y="1200785"/>
            <a:ext cx="4110990" cy="401512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/>
              <a:t>  《</a:t>
            </a:r>
            <a:r>
              <a:rPr lang="zh-CN" altLang="zh-CN" sz="2000" b="1" dirty="0"/>
              <a:t>永远的记忆</a:t>
            </a:r>
            <a:r>
              <a:rPr lang="zh-CN" altLang="en-US" sz="2000" b="1" dirty="0"/>
              <a:t>》</a:t>
            </a:r>
            <a:endParaRPr lang="zh-CN" altLang="en-US" sz="2000" b="1" dirty="0"/>
          </a:p>
        </p:txBody>
      </p:sp>
      <p:sp>
        <p:nvSpPr>
          <p:cNvPr id="2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1482326" y="93214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521292" y="932144"/>
            <a:ext cx="546504" cy="564293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66775" y="1491615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608398" y="1188721"/>
            <a:ext cx="11083665" cy="5198976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415683" y="96262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481287" y="105365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687897" y="1848937"/>
            <a:ext cx="10895151" cy="4300193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300" dirty="0"/>
              <a:t>      </a:t>
            </a:r>
            <a:r>
              <a:rPr lang="zh-CN" altLang="en-US" sz="1300" dirty="0"/>
              <a:t>学生向</a:t>
            </a:r>
            <a:r>
              <a:rPr lang="zh-CN" altLang="zh-CN" sz="1300" dirty="0"/>
              <a:t>苏格拉底</a:t>
            </a:r>
            <a:r>
              <a:rPr lang="zh-CN" altLang="en-US" sz="1300" dirty="0"/>
              <a:t>请教怎样才能</a:t>
            </a:r>
            <a:r>
              <a:rPr lang="zh-CN" altLang="zh-CN" sz="1300" dirty="0"/>
              <a:t>坚持真理。苏格拉底</a:t>
            </a:r>
            <a:r>
              <a:rPr lang="zh-CN" altLang="en-US" sz="1300" dirty="0"/>
              <a:t>让大家坐下来。他用手指</a:t>
            </a:r>
            <a:r>
              <a:rPr lang="zh-CN" altLang="zh-CN" sz="1300" dirty="0"/>
              <a:t>捏着一个苹果，慢慢地从每个同学的座位旁边走过，一边走一边说：“请</a:t>
            </a:r>
            <a:r>
              <a:rPr lang="zh-CN" altLang="en-US" sz="1300" dirty="0"/>
              <a:t>大家</a:t>
            </a:r>
            <a:r>
              <a:rPr lang="zh-CN" altLang="zh-CN" sz="1300" dirty="0"/>
              <a:t>集中精力，注意</a:t>
            </a:r>
            <a:r>
              <a:rPr lang="zh-CN" altLang="en-US" sz="1300" dirty="0"/>
              <a:t>嗅</a:t>
            </a:r>
            <a:r>
              <a:rPr lang="zh-CN" altLang="zh-CN" sz="1300" dirty="0"/>
              <a:t>空气中的</a:t>
            </a:r>
            <a:r>
              <a:rPr lang="zh-CN" altLang="en-US" sz="1300" dirty="0"/>
              <a:t>气味</a:t>
            </a:r>
            <a:r>
              <a:rPr lang="zh-CN" altLang="zh-CN" sz="1300" dirty="0"/>
              <a:t>。”</a:t>
            </a:r>
            <a:r>
              <a:rPr lang="en-US" altLang="zh-CN" sz="1300" dirty="0"/>
              <a:t> </a:t>
            </a:r>
            <a:endParaRPr lang="en-US" altLang="zh-CN" sz="13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300" dirty="0"/>
              <a:t>      </a:t>
            </a:r>
            <a:r>
              <a:rPr lang="zh-CN" altLang="zh-CN" sz="1300" dirty="0"/>
              <a:t>然后，他回到讲台上，把苹果举起来</a:t>
            </a:r>
            <a:r>
              <a:rPr lang="zh-CN" altLang="en-US" sz="1300" dirty="0"/>
              <a:t>，</a:t>
            </a:r>
            <a:r>
              <a:rPr lang="zh-CN" altLang="zh-CN" sz="1300" dirty="0"/>
              <a:t>左右晃了晃，问：“</a:t>
            </a:r>
            <a:r>
              <a:rPr lang="zh-CN" altLang="en-US" sz="1300" dirty="0"/>
              <a:t>有</a:t>
            </a:r>
            <a:r>
              <a:rPr lang="zh-CN" altLang="zh-CN" sz="1300" dirty="0"/>
              <a:t>哪位同学闻到苹果的</a:t>
            </a:r>
            <a:r>
              <a:rPr lang="zh-CN" altLang="en-US" sz="1300" dirty="0"/>
              <a:t>味了吗</a:t>
            </a:r>
            <a:r>
              <a:rPr lang="zh-CN" altLang="zh-CN" sz="1300" dirty="0"/>
              <a:t>？”</a:t>
            </a:r>
            <a:r>
              <a:rPr lang="en-US" altLang="zh-CN" sz="1300" dirty="0"/>
              <a:t> </a:t>
            </a:r>
            <a:endParaRPr lang="en-US" altLang="zh-CN" sz="13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300" dirty="0"/>
              <a:t>      </a:t>
            </a:r>
            <a:r>
              <a:rPr lang="zh-CN" altLang="zh-CN" sz="1300" dirty="0"/>
              <a:t>有一位学生举手回答说：“我闻到了，是香味儿！”</a:t>
            </a:r>
            <a:r>
              <a:rPr lang="en-US" altLang="zh-CN" sz="1300" dirty="0"/>
              <a:t> </a:t>
            </a:r>
            <a:br>
              <a:rPr lang="en-US" altLang="zh-CN" sz="1300" dirty="0"/>
            </a:br>
            <a:r>
              <a:rPr lang="zh-CN" altLang="zh-CN" sz="1300" dirty="0"/>
              <a:t>　　“还有哪位同学闻到了？”苏格拉底又问。</a:t>
            </a:r>
            <a:r>
              <a:rPr lang="en-US" altLang="zh-CN" sz="1300" dirty="0"/>
              <a:t> </a:t>
            </a:r>
            <a:endParaRPr lang="en-US" altLang="zh-CN" sz="13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300" dirty="0"/>
              <a:t>      </a:t>
            </a:r>
            <a:r>
              <a:rPr lang="zh-CN" altLang="zh-CN" sz="1300" dirty="0"/>
              <a:t>学生们你望望我，我看看你，都不作声。</a:t>
            </a:r>
            <a:r>
              <a:rPr lang="en-US" altLang="zh-CN" sz="1300" dirty="0"/>
              <a:t> </a:t>
            </a:r>
            <a:br>
              <a:rPr lang="en-US" altLang="zh-CN" sz="1300" dirty="0"/>
            </a:br>
            <a:r>
              <a:rPr lang="zh-CN" altLang="zh-CN" sz="1300" dirty="0"/>
              <a:t>　　苏格拉底再次走下讲台，举着苹果，慢慢地从每一个学生的座位旁边走过，</a:t>
            </a:r>
            <a:r>
              <a:rPr lang="zh-CN" altLang="en-US" sz="1300" dirty="0"/>
              <a:t>一</a:t>
            </a:r>
            <a:r>
              <a:rPr lang="zh-CN" altLang="zh-CN" sz="1300" dirty="0"/>
              <a:t>边走</a:t>
            </a:r>
            <a:r>
              <a:rPr lang="zh-CN" altLang="en-US" sz="1300" dirty="0"/>
              <a:t>，一</a:t>
            </a:r>
            <a:r>
              <a:rPr lang="zh-CN" altLang="zh-CN" sz="1300" dirty="0"/>
              <a:t>边叮嘱：“</a:t>
            </a:r>
            <a:r>
              <a:rPr lang="zh-CN" altLang="en-US" sz="1300" dirty="0"/>
              <a:t>请同学们</a:t>
            </a:r>
            <a:r>
              <a:rPr lang="zh-CN" altLang="zh-CN" sz="1300" dirty="0"/>
              <a:t>务必集中精力，仔细嗅一</a:t>
            </a:r>
            <a:r>
              <a:rPr lang="zh-CN" altLang="en-US" sz="1300" dirty="0"/>
              <a:t>嗅</a:t>
            </a:r>
            <a:r>
              <a:rPr lang="zh-CN" altLang="zh-CN" sz="1300" dirty="0"/>
              <a:t>空气中的气味。”</a:t>
            </a:r>
            <a:r>
              <a:rPr lang="en-US" altLang="zh-CN" sz="1300" dirty="0"/>
              <a:t> </a:t>
            </a:r>
            <a:r>
              <a:rPr lang="zh-CN" altLang="zh-CN" sz="1300" dirty="0"/>
              <a:t>回到讲台上后，他又问：“大家闻到苹果的气味了吗？”</a:t>
            </a:r>
            <a:r>
              <a:rPr lang="en-US" altLang="zh-CN" sz="1300" dirty="0"/>
              <a:t> </a:t>
            </a:r>
            <a:r>
              <a:rPr lang="zh-CN" altLang="zh-CN" sz="1300" dirty="0"/>
              <a:t>这次，绝大多数学生都举起了手。</a:t>
            </a:r>
            <a:r>
              <a:rPr lang="en-US" altLang="zh-CN" sz="1300" dirty="0"/>
              <a:t> </a:t>
            </a:r>
            <a:br>
              <a:rPr lang="en-US" altLang="zh-CN" sz="1300" dirty="0"/>
            </a:br>
            <a:r>
              <a:rPr lang="zh-CN" altLang="zh-CN" sz="1300" dirty="0"/>
              <a:t>　　稍停，苏格拉底第三次走到学生中间，让每位学生都嗅一嗅苹果。回到讲台后，他再次提问：“同学们，大家闻到苹果的</a:t>
            </a:r>
            <a:r>
              <a:rPr lang="zh-CN" altLang="en-US" sz="1300" dirty="0"/>
              <a:t>气味了</a:t>
            </a:r>
            <a:r>
              <a:rPr lang="zh-CN" altLang="zh-CN" sz="1300" dirty="0"/>
              <a:t>吗？”</a:t>
            </a:r>
            <a:r>
              <a:rPr lang="en-US" altLang="zh-CN" sz="1300" dirty="0"/>
              <a:t> </a:t>
            </a:r>
            <a:r>
              <a:rPr lang="zh-CN" altLang="zh-CN" sz="1300" dirty="0"/>
              <a:t>他的话音刚落，除一位学生外，其他学生全部举起了手。</a:t>
            </a:r>
            <a:r>
              <a:rPr lang="en-US" altLang="zh-CN" sz="1300" dirty="0"/>
              <a:t> </a:t>
            </a:r>
            <a:r>
              <a:rPr lang="zh-CN" altLang="zh-CN" sz="1300" dirty="0"/>
              <a:t>那位没举手的学生左右看了看，慌忙也举起了手。他的神态，引起了一阵笑声。</a:t>
            </a:r>
            <a:r>
              <a:rPr lang="en-US" altLang="zh-CN" sz="1300" dirty="0"/>
              <a:t> </a:t>
            </a:r>
            <a:endParaRPr lang="en-US" altLang="zh-CN" sz="13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300" dirty="0"/>
              <a:t>      </a:t>
            </a:r>
            <a:r>
              <a:rPr lang="zh-CN" altLang="zh-CN" sz="1300" dirty="0"/>
              <a:t>苏格拉底也笑了：“大家闻到了什么味</a:t>
            </a:r>
            <a:r>
              <a:rPr lang="zh-CN" altLang="en-US" sz="1300" dirty="0"/>
              <a:t>儿</a:t>
            </a:r>
            <a:r>
              <a:rPr lang="zh-CN" altLang="zh-CN" sz="1300" dirty="0"/>
              <a:t>？”</a:t>
            </a:r>
            <a:r>
              <a:rPr lang="en-US" altLang="zh-CN" sz="1300" dirty="0"/>
              <a:t> </a:t>
            </a:r>
            <a:r>
              <a:rPr lang="zh-CN" altLang="zh-CN" sz="1300" dirty="0"/>
              <a:t>学生们异口同声地回答：“香味儿！”</a:t>
            </a:r>
            <a:r>
              <a:rPr lang="en-US" altLang="zh-CN" sz="1300" dirty="0"/>
              <a:t> </a:t>
            </a:r>
            <a:br>
              <a:rPr lang="en-US" altLang="zh-CN" sz="1300" dirty="0"/>
            </a:br>
            <a:r>
              <a:rPr lang="zh-CN" altLang="zh-CN" sz="1300" dirty="0"/>
              <a:t>　　苏格拉底脸上的笑容不见了，他举起苹果缓缓地说：“非常遗憾，这是一</a:t>
            </a:r>
            <a:r>
              <a:rPr lang="zh-CN" altLang="en-US" sz="1300" dirty="0"/>
              <a:t>个</a:t>
            </a:r>
            <a:r>
              <a:rPr lang="zh-CN" altLang="zh-CN" sz="1300" dirty="0"/>
              <a:t>假苹果，什么</a:t>
            </a:r>
            <a:r>
              <a:rPr lang="zh-CN" altLang="en-US" sz="1300" dirty="0"/>
              <a:t>味儿</a:t>
            </a:r>
            <a:r>
              <a:rPr lang="zh-CN" altLang="zh-CN" sz="1300" dirty="0"/>
              <a:t>也没有。”</a:t>
            </a:r>
            <a:r>
              <a:rPr lang="en-US" altLang="zh-CN" sz="1300" dirty="0"/>
              <a:t> </a:t>
            </a:r>
            <a:endParaRPr lang="zh-CN" altLang="zh-CN" sz="1300" dirty="0"/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077720" y="1258570"/>
            <a:ext cx="4110990" cy="382647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Arial" panose="020B0604020202020204" pitchFamily="34" charset="0"/>
              </a:rPr>
              <a:t>   《</a:t>
            </a:r>
            <a:r>
              <a:rPr lang="zh-CN" altLang="zh-CN" sz="2000" b="1" dirty="0"/>
              <a:t>苹果的香味</a:t>
            </a:r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Arial" panose="020B0604020202020204" pitchFamily="34" charset="0"/>
              </a:rPr>
              <a:t>》</a:t>
            </a:r>
            <a:endParaRPr lang="zh-CN" altLang="en-US" sz="2000" b="1" spc="3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朗诵（命题）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7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7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EMPLATE_THUMBS_INDEX" val="1、4、7、12、13、15、16、17、18、21、25、27、31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97"/>
</p:tagLst>
</file>

<file path=ppt/tags/tag19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4397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4397_4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  <p:tag name="KSO_WM_DIAGRAM_VIRTUALLY_FRAME" val="{&quot;height&quot;:363.68755905511813,&quot;left&quot;:207.05,&quot;top&quot;:131.86244094488188,&quot;width&quot;:582}"/>
</p:tagLst>
</file>

<file path=ppt/tags/tag194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4397_4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  <p:tag name="KSO_WM_DIAGRAM_VIRTUALLY_FRAME" val="{&quot;height&quot;:363.68755905511813,&quot;left&quot;:207.05,&quot;top&quot;:131.86244094488188,&quot;width&quot;:582}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4397_4*l_h_i*1_2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  <p:tag name="KSO_WM_DIAGRAM_VIRTUALLY_FRAME" val="{&quot;height&quot;:363.68755905511813,&quot;left&quot;:207.05,&quot;top&quot;:131.86244094488188,&quot;width&quot;:582}"/>
</p:tagLst>
</file>

<file path=ppt/tags/tag196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4397_4*l_h_f*1_2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  <p:tag name="KSO_WM_DIAGRAM_VIRTUALLY_FRAME" val="{&quot;height&quot;:363.68755905511813,&quot;left&quot;:207.05,&quot;top&quot;:131.86244094488188,&quot;width&quot;:582}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04397_4*l_h_i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  <p:tag name="KSO_WM_DIAGRAM_VIRTUALLY_FRAME" val="{&quot;height&quot;:363.68755905511813,&quot;left&quot;:207.05,&quot;top&quot;:131.86244094488188,&quot;width&quot;:582}"/>
</p:tagLst>
</file>

<file path=ppt/tags/tag198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4397_4*l_h_f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  <p:tag name="KSO_WM_DIAGRAM_VIRTUALLY_FRAME" val="{&quot;height&quot;:363.68755905511813,&quot;left&quot;:207.05,&quot;top&quot;:131.86244094488188,&quot;width&quot;:582}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04397_4*l_h_i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  <p:tag name="KSO_WM_DIAGRAM_VIRTUALLY_FRAME" val="{&quot;height&quot;:363.68755905511813,&quot;left&quot;:207.05,&quot;top&quot;:131.86244094488188,&quot;width&quot;:582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4397_4*l_h_f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  <p:tag name="KSO_WM_DIAGRAM_VIRTUALLY_FRAME" val="{&quot;height&quot;:363.68755905511813,&quot;left&quot;:207.05,&quot;top&quot;:131.86244094488188,&quot;width&quot;:582}"/>
</p:tagLst>
</file>

<file path=ppt/tags/tag201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4397_4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目录/CONTENTS"/>
  <p:tag name="KSO_WM_UNIT_TEXT_FILL_FORE_SCHEMECOLOR_INDEX" val="13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SLIDE_ID" val="custom20204397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l"/>
  <p:tag name="KSO_WM_SLIDE_LAYOUT_CNT" val="1_1"/>
</p:tagLst>
</file>

<file path=ppt/tags/tag203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204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2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207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20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4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431.65283464566926,&quot;left&quot;:43.85,&quot;top&quot;:73.39716535433071,&quot;width&quot;:851.2}"/>
</p:tagLst>
</file>

<file path=ppt/tags/tag215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  <p:tag name="KSO_WM_DIAGRAM_VIRTUALLY_FRAME" val="{&quot;height&quot;:431.65283464566926,&quot;left&quot;:43.85,&quot;top&quot;:73.39716535433071,&quot;width&quot;:851.2}"/>
</p:tagLst>
</file>

<file path=ppt/tags/tag216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  <p:tag name="KSO_WM_DIAGRAM_VIRTUALLY_FRAME" val="{&quot;height&quot;:431.65283464566926,&quot;left&quot;:43.85,&quot;top&quot;:73.39716535433071,&quot;width&quot;:851.2}"/>
</p:tagLst>
</file>

<file path=ppt/tags/tag217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DIAGRAM_VIRTUALLY_FRAME" val="{&quot;height&quot;:431.65283464566926,&quot;left&quot;:43.85,&quot;top&quot;:73.39716535433071,&quot;width&quot;:851.2}"/>
</p:tagLst>
</file>

<file path=ppt/tags/tag218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  <p:tag name="KSO_WM_DIAGRAM_VIRTUALLY_FRAME" val="{&quot;height&quot;:431.65283464566926,&quot;left&quot;:43.85,&quot;top&quot;:73.39716535433071,&quot;width&quot;:851.2}"/>
</p:tagLst>
</file>

<file path=ppt/tags/tag219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  <p:tag name="KSO_WM_DIAGRAM_VIRTUALLY_FRAME" val="{&quot;height&quot;:431.65283464566926,&quot;left&quot;:43.85,&quot;top&quot;:73.39716535433071,&quot;width&quot;:851.2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2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22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413.51559055118105,&quot;left&quot;:47.9,&quot;top&quot;:69.73622047244095,&quot;width&quot;:884.3235433070865}"/>
</p:tagLst>
</file>

<file path=ppt/tags/tag223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  <p:tag name="KSO_WM_DIAGRAM_VIRTUALLY_FRAME" val="{&quot;height&quot;:413.51559055118105,&quot;left&quot;:47.9,&quot;top&quot;:69.73622047244095,&quot;width&quot;:884.3235433070865}"/>
</p:tagLst>
</file>

<file path=ppt/tags/tag22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  <p:tag name="KSO_WM_DIAGRAM_VIRTUALLY_FRAME" val="{&quot;height&quot;:413.51559055118105,&quot;left&quot;:47.9,&quot;top&quot;:69.73622047244095,&quot;width&quot;:884.3235433070865}"/>
</p:tagLst>
</file>

<file path=ppt/tags/tag231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  <p:tag name="KSO_WM_DIAGRAM_VIRTUALLY_FRAME" val="{&quot;height&quot;:413.51559055118105,&quot;left&quot;:47.9,&quot;top&quot;:69.73622047244095,&quot;width&quot;:884.3235433070865}"/>
</p:tagLst>
</file>

<file path=ppt/tags/tag232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33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  <p:tag name="KSO_WM_DIAGRAM_VIRTUALLY_FRAME" val="{&quot;height&quot;:413.51559055118105,&quot;left&quot;:47.9,&quot;top&quot;:69.73622047244095,&quot;width&quot;:884.3235433070865}"/>
</p:tagLst>
</file>

<file path=ppt/tags/tag234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DIAGRAM_VIRTUALLY_FRAME" val="{&quot;height&quot;:413.51559055118105,&quot;left&quot;:47.9,&quot;top&quot;:69.73622047244095,&quot;width&quot;:884.3235433070865}"/>
</p:tagLst>
</file>

<file path=ppt/tags/tag23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36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413.51559055118105,&quot;left&quot;:47.90551181102362,&quot;top&quot;:69.73622047244095,&quot;width&quot;:880.1677952755905}"/>
</p:tagLst>
</file>

<file path=ppt/tags/tag237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  <p:tag name="KSO_WM_DIAGRAM_VIRTUALLY_FRAME" val="{&quot;height&quot;:413.51559055118105,&quot;left&quot;:47.90551181102362,&quot;top&quot;:69.73622047244095,&quot;width&quot;:880.1677952755905}"/>
</p:tagLst>
</file>

<file path=ppt/tags/tag23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4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  <p:tag name="KSO_WM_DIAGRAM_VIRTUALLY_FRAME" val="{&quot;height&quot;:413.51559055118105,&quot;left&quot;:47.90551181102362,&quot;top&quot;:69.73622047244095,&quot;width&quot;:880.1677952755905}"/>
</p:tagLst>
</file>

<file path=ppt/tags/tag245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  <p:tag name="KSO_WM_DIAGRAM_VIRTUALLY_FRAME" val="{&quot;height&quot;:413.51559055118105,&quot;left&quot;:47.90551181102362,&quot;top&quot;:69.73622047244095,&quot;width&quot;:880.1677952755905}"/>
</p:tagLst>
</file>

<file path=ppt/tags/tag246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47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  <p:tag name="KSO_WM_DIAGRAM_VIRTUALLY_FRAME" val="{&quot;height&quot;:413.51559055118105,&quot;left&quot;:47.90551181102362,&quot;top&quot;:69.73622047244095,&quot;width&quot;:880.1677952755905}"/>
</p:tagLst>
</file>

<file path=ppt/tags/tag248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DIAGRAM_VIRTUALLY_FRAME" val="{&quot;height&quot;:413.51559055118105,&quot;left&quot;:47.90551181102362,&quot;top&quot;:69.73622047244095,&quot;width&quot;:880.1677952755905}"/>
</p:tagLst>
</file>

<file path=ppt/tags/tag24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435.3028346456693,&quot;left&quot;:43.09409448818898,&quot;top&quot;:78.9971653543307,&quot;width&quot;:878.7070078740159}"/>
</p:tagLst>
</file>

<file path=ppt/tags/tag257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  <p:tag name="KSO_WM_DIAGRAM_VIRTUALLY_FRAME" val="{&quot;height&quot;:435.3028346456693,&quot;left&quot;:43.09409448818898,&quot;top&quot;:78.9971653543307,&quot;width&quot;:878.7070078740159}"/>
</p:tagLst>
</file>

<file path=ppt/tags/tag258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  <p:tag name="KSO_WM_DIAGRAM_VIRTUALLY_FRAME" val="{&quot;height&quot;:435.3028346456693,&quot;left&quot;:43.09409448818898,&quot;top&quot;:78.9971653543307,&quot;width&quot;:878.7070078740159}"/>
</p:tagLst>
</file>

<file path=ppt/tags/tag259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DIAGRAM_VIRTUALLY_FRAME" val="{&quot;height&quot;:435.3028346456693,&quot;left&quot;:43.09409448818898,&quot;top&quot;:78.9971653543307,&quot;width&quot;:878.7070078740159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  <p:tag name="KSO_WM_DIAGRAM_VIRTUALLY_FRAME" val="{&quot;height&quot;:435.3028346456693,&quot;left&quot;:43.09409448818898,&quot;top&quot;:78.9971653543307,&quot;width&quot;:878.7070078740159}"/>
</p:tagLst>
</file>

<file path=ppt/tags/tag261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  <p:tag name="KSO_WM_DIAGRAM_VIRTUALLY_FRAME" val="{&quot;height&quot;:435.3028346456693,&quot;left&quot;:43.09409448818898,&quot;top&quot;:78.9971653543307,&quot;width&quot;:878.7070078740159}"/>
</p:tagLst>
</file>

<file path=ppt/tags/tag262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6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64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423.1850393700787,&quot;left&quot;:56.95,&quot;top&quot;:71.56496062992126,&quot;width&quot;:830.15}"/>
</p:tagLst>
</file>

<file path=ppt/tags/tag265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  <p:tag name="KSO_WM_DIAGRAM_VIRTUALLY_FRAME" val="{&quot;height&quot;:423.1850393700787,&quot;left&quot;:56.95,&quot;top&quot;:71.56496062992126,&quot;width&quot;:830.15}"/>
</p:tagLst>
</file>

<file path=ppt/tags/tag26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2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  <p:tag name="KSO_WM_DIAGRAM_VIRTUALLY_FRAME" val="{&quot;height&quot;:423.1850393700787,&quot;left&quot;:56.95,&quot;top&quot;:71.56496062992126,&quot;width&quot;:830.15}"/>
</p:tagLst>
</file>

<file path=ppt/tags/tag273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  <p:tag name="KSO_WM_DIAGRAM_VIRTUALLY_FRAME" val="{&quot;height&quot;:423.1850393700787,&quot;left&quot;:56.95,&quot;top&quot;:71.56496062992126,&quot;width&quot;:830.15}"/>
</p:tagLst>
</file>

<file path=ppt/tags/tag274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75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  <p:tag name="KSO_WM_DIAGRAM_VIRTUALLY_FRAME" val="{&quot;height&quot;:423.1850393700787,&quot;left&quot;:56.95,&quot;top&quot;:71.56496062992126,&quot;width&quot;:830.15}"/>
</p:tagLst>
</file>

<file path=ppt/tags/tag276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DIAGRAM_VIRTUALLY_FRAME" val="{&quot;height&quot;:423.1850393700787,&quot;left&quot;:56.95,&quot;top&quot;:71.56496062992126,&quot;width&quot;:830.15}"/>
</p:tagLst>
</file>

<file path=ppt/tags/tag27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7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8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4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429.2528346456693,&quot;left&quot;:47.90535433070866,&quot;top&quot;:75.7971653543307,&quot;width&quot;:864.1455905511812}"/>
</p:tagLst>
</file>

<file path=ppt/tags/tag285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  <p:tag name="KSO_WM_DIAGRAM_VIRTUALLY_FRAME" val="{&quot;height&quot;:429.2528346456693,&quot;left&quot;:47.90535433070866,&quot;top&quot;:75.7971653543307,&quot;width&quot;:864.1455905511812}"/>
</p:tagLst>
</file>

<file path=ppt/tags/tag286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  <p:tag name="KSO_WM_DIAGRAM_VIRTUALLY_FRAME" val="{&quot;height&quot;:429.2528346456693,&quot;left&quot;:47.90535433070866,&quot;top&quot;:75.7971653543307,&quot;width&quot;:864.1455905511812}"/>
</p:tagLst>
</file>

<file path=ppt/tags/tag287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DIAGRAM_VIRTUALLY_FRAME" val="{&quot;height&quot;:429.2528346456693,&quot;left&quot;:47.90535433070866,&quot;top&quot;:75.7971653543307,&quot;width&quot;:864.1455905511812}"/>
</p:tagLst>
</file>

<file path=ppt/tags/tag288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  <p:tag name="KSO_WM_DIAGRAM_VIRTUALLY_FRAME" val="{&quot;height&quot;:429.2528346456693,&quot;left&quot;:47.90535433070866,&quot;top&quot;:75.7971653543307,&quot;width&quot;:864.1455905511812}"/>
</p:tagLst>
</file>

<file path=ppt/tags/tag289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  <p:tag name="KSO_WM_DIAGRAM_VIRTUALLY_FRAME" val="{&quot;height&quot;:429.2528346456693,&quot;left&quot;:47.90535433070866,&quot;top&quot;:75.7971653543307,&quot;width&quot;:864.1455905511812}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9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92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451.75,&quot;left&quot;:39.35,&quot;top&quot;:71.95,&quot;width&quot;:877.2}"/>
</p:tagLst>
</file>

<file path=ppt/tags/tag293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  <p:tag name="KSO_WM_DIAGRAM_VIRTUALLY_FRAME" val="{&quot;height&quot;:451.75,&quot;left&quot;:39.35,&quot;top&quot;:71.95,&quot;width&quot;:877.2}"/>
</p:tagLst>
</file>

<file path=ppt/tags/tag29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  <p:tag name="KSO_WM_DIAGRAM_VIRTUALLY_FRAME" val="{&quot;height&quot;:451.75,&quot;left&quot;:39.35,&quot;top&quot;:71.95,&quot;width&quot;:877.2}"/>
</p:tagLst>
</file>

<file path=ppt/tags/tag301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  <p:tag name="KSO_WM_DIAGRAM_VIRTUALLY_FRAME" val="{&quot;height&quot;:451.75,&quot;left&quot;:39.35,&quot;top&quot;:71.95,&quot;width&quot;:877.2}"/>
</p:tagLst>
</file>

<file path=ppt/tags/tag302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03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  <p:tag name="KSO_WM_DIAGRAM_VIRTUALLY_FRAME" val="{&quot;height&quot;:451.75,&quot;left&quot;:39.35,&quot;top&quot;:71.95,&quot;width&quot;:877.2}"/>
</p:tagLst>
</file>

<file path=ppt/tags/tag304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DIAGRAM_VIRTUALLY_FRAME" val="{&quot;height&quot;:451.75,&quot;left&quot;:39.35,&quot;top&quot;:71.95,&quot;width&quot;:877.2}"/>
</p:tagLst>
</file>

<file path=ppt/tags/tag30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06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455.68267716535445,&quot;left&quot;:39.35,&quot;top&quot;:66.81732283464567,&quot;width&quot;:876.6}"/>
</p:tagLst>
</file>

<file path=ppt/tags/tag307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  <p:tag name="KSO_WM_DIAGRAM_VIRTUALLY_FRAME" val="{&quot;height&quot;:455.68267716535445,&quot;left&quot;:39.35,&quot;top&quot;:66.81732283464567,&quot;width&quot;:876.6}"/>
</p:tagLst>
</file>

<file path=ppt/tags/tag30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4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  <p:tag name="KSO_WM_DIAGRAM_VIRTUALLY_FRAME" val="{&quot;height&quot;:455.68267716535445,&quot;left&quot;:39.35,&quot;top&quot;:66.81732283464567,&quot;width&quot;:876.6}"/>
</p:tagLst>
</file>

<file path=ppt/tags/tag315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16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  <p:tag name="KSO_WM_DIAGRAM_VIRTUALLY_FRAME" val="{&quot;height&quot;:455.68267716535445,&quot;left&quot;:39.35,&quot;top&quot;:66.81732283464567,&quot;width&quot;:876.6}"/>
</p:tagLst>
</file>

<file path=ppt/tags/tag317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DIAGRAM_VIRTUALLY_FRAME" val="{&quot;height&quot;:455.68267716535445,&quot;left&quot;:39.35,&quot;top&quot;:66.81732283464567,&quot;width&quot;:876.6}"/>
</p:tagLst>
</file>

<file path=ppt/tags/tag31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19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3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323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32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31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32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3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3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41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42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4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4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51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52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5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5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61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62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6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6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71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72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7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7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81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82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8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84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385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3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388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389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3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393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39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31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谢谢观看"/>
</p:tagLst>
</file>

<file path=ppt/tags/tag3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31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396.xml><?xml version="1.0" encoding="utf-8"?>
<p:tagLst xmlns:p="http://schemas.openxmlformats.org/presentationml/2006/main">
  <p:tag name="KSO_WM_SLIDE_ID" val="custom20204397_31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1"/>
  <p:tag name="KSO_WM_TAG_VERSION" val="1.0"/>
  <p:tag name="KSO_WM_BEAUTIFY_FLAG" val="#wm#"/>
  <p:tag name="KSO_WM_TEMPLATE_CATEGORY" val="custom"/>
  <p:tag name="KSO_WM_TEMPLATE_INDEX" val="20204397"/>
  <p:tag name="KSO_WM_SLIDE_LAYOUT" val="a_b"/>
  <p:tag name="KSO_WM_SLIDE_LAYOUT_CNT" val="1_1"/>
</p:tagLst>
</file>

<file path=ppt/tags/tag397.xml><?xml version="1.0" encoding="utf-8"?>
<p:tagLst xmlns:p="http://schemas.openxmlformats.org/presentationml/2006/main">
  <p:tag name="KSO_WPP_MARK_KEY" val="a79fe550-ea64-4e3d-af6d-c220ec487903"/>
  <p:tag name="COMMONDATA" val="eyJoZGlkIjoiOTgzMTFkZjRkYzg5NzYyZjcxNzc1ZTY3Y2QwNzEyMjkifQ=="/>
  <p:tag name="commondata" val="eyJoZGlkIjoiN2UxMmI2MmYwMjhjMDFkMTc3YWJkMmIzNDYzNjE2YjI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245">
      <a:dk1>
        <a:srgbClr val="000000"/>
      </a:dk1>
      <a:lt1>
        <a:srgbClr val="FFFFFF"/>
      </a:lt1>
      <a:dk2>
        <a:srgbClr val="EDF6F7"/>
      </a:dk2>
      <a:lt2>
        <a:srgbClr val="FBFCFC"/>
      </a:lt2>
      <a:accent1>
        <a:srgbClr val="3989AD"/>
      </a:accent1>
      <a:accent2>
        <a:srgbClr val="38A293"/>
      </a:accent2>
      <a:accent3>
        <a:srgbClr val="5B9955"/>
      </a:accent3>
      <a:accent4>
        <a:srgbClr val="C1A24D"/>
      </a:accent4>
      <a:accent5>
        <a:srgbClr val="D07154"/>
      </a:accent5>
      <a:accent6>
        <a:srgbClr val="BB739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5205</Words>
  <Application>WPS 演示</Application>
  <PresentationFormat>宽屏</PresentationFormat>
  <Paragraphs>198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汉仪旗黑-85S</vt:lpstr>
      <vt:lpstr>黑体</vt:lpstr>
      <vt:lpstr>Calibri</vt:lpstr>
      <vt:lpstr>Segoe UI</vt:lpstr>
      <vt:lpstr>Arial Unicode MS</vt:lpstr>
      <vt:lpstr>1_Office 主题​​</vt:lpstr>
      <vt:lpstr>复试内容</vt:lpstr>
      <vt:lpstr>PowerPoint 演示文稿</vt:lpstr>
      <vt:lpstr>朗诵（命题）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声乐（命题）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表演（自备）</vt:lpstr>
      <vt:lpstr>形体</vt:lpstr>
      <vt:lpstr>祝考试顺利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复试内容</dc:title>
  <dc:creator>user</dc:creator>
  <cp:lastModifiedBy>✨安柒柒✨</cp:lastModifiedBy>
  <cp:revision>513</cp:revision>
  <dcterms:created xsi:type="dcterms:W3CDTF">2019-06-19T02:08:00Z</dcterms:created>
  <dcterms:modified xsi:type="dcterms:W3CDTF">2024-02-23T03:08:05Z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A58C7EB1222D445B833C4F0B5C65049D</vt:lpwstr>
  </property>
</Properties>
</file>